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00" r:id="rId2"/>
    <p:sldId id="257" r:id="rId3"/>
    <p:sldId id="308" r:id="rId4"/>
    <p:sldId id="347" r:id="rId5"/>
    <p:sldId id="338" r:id="rId6"/>
    <p:sldId id="341" r:id="rId7"/>
    <p:sldId id="306" r:id="rId8"/>
    <p:sldId id="336" r:id="rId9"/>
    <p:sldId id="332" r:id="rId10"/>
    <p:sldId id="342" r:id="rId11"/>
    <p:sldId id="328" r:id="rId12"/>
    <p:sldId id="329" r:id="rId13"/>
    <p:sldId id="348" r:id="rId14"/>
    <p:sldId id="339" r:id="rId15"/>
    <p:sldId id="340" r:id="rId16"/>
    <p:sldId id="343" r:id="rId17"/>
    <p:sldId id="345" r:id="rId18"/>
    <p:sldId id="344" r:id="rId19"/>
    <p:sldId id="346" r:id="rId20"/>
    <p:sldId id="282" r:id="rId21"/>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0DC7"/>
    <a:srgbClr val="FEF6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81" autoAdjust="0"/>
  </p:normalViewPr>
  <p:slideViewPr>
    <p:cSldViewPr snapToGrid="0">
      <p:cViewPr>
        <p:scale>
          <a:sx n="123" d="100"/>
          <a:sy n="123" d="100"/>
        </p:scale>
        <p:origin x="-126" y="1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884613" y="0"/>
            <a:ext cx="2971800" cy="499091"/>
          </a:xfrm>
          <a:prstGeom prst="rect">
            <a:avLst/>
          </a:prstGeom>
        </p:spPr>
        <p:txBody>
          <a:bodyPr vert="horz" lIns="91440" tIns="45720" rIns="91440" bIns="45720" rtlCol="0"/>
          <a:lstStyle>
            <a:lvl1pPr algn="r">
              <a:defRPr sz="1200"/>
            </a:lvl1pPr>
          </a:lstStyle>
          <a:p>
            <a:fld id="{8D662309-177E-40B0-AA2B-5103F5556713}" type="datetimeFigureOut">
              <a:rPr lang="en-US" smtClean="0"/>
              <a:pPr/>
              <a:t>8/27/2022</a:t>
            </a:fld>
            <a:endParaRPr lang="en-US"/>
          </a:p>
        </p:txBody>
      </p:sp>
      <p:sp>
        <p:nvSpPr>
          <p:cNvPr id="4" name="Marcador de pie de página 3"/>
          <p:cNvSpPr>
            <a:spLocks noGrp="1"/>
          </p:cNvSpPr>
          <p:nvPr>
            <p:ph type="ftr" sz="quarter" idx="2"/>
          </p:nvPr>
        </p:nvSpPr>
        <p:spPr>
          <a:xfrm>
            <a:off x="0" y="9448185"/>
            <a:ext cx="2971800" cy="499090"/>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9448185"/>
            <a:ext cx="2971800" cy="499090"/>
          </a:xfrm>
          <a:prstGeom prst="rect">
            <a:avLst/>
          </a:prstGeom>
        </p:spPr>
        <p:txBody>
          <a:bodyPr vert="horz" lIns="91440" tIns="45720" rIns="91440" bIns="45720" rtlCol="0" anchor="b"/>
          <a:lstStyle>
            <a:lvl1pPr algn="r">
              <a:defRPr sz="1200"/>
            </a:lvl1pPr>
          </a:lstStyle>
          <a:p>
            <a:fld id="{667FC481-48FF-4A35-A73B-DE9280F0CCF5}" type="slidenum">
              <a:rPr lang="en-US" smtClean="0"/>
              <a:pPr/>
              <a:t>‹Nº›</a:t>
            </a:fld>
            <a:endParaRPr lang="en-US"/>
          </a:p>
        </p:txBody>
      </p:sp>
    </p:spTree>
    <p:extLst>
      <p:ext uri="{BB962C8B-B14F-4D97-AF65-F5344CB8AC3E}">
        <p14:creationId xmlns:p14="http://schemas.microsoft.com/office/powerpoint/2010/main" val="513281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3A87D03B-7126-4333-9D10-AFD3942B66CC}" type="datetimeFigureOut">
              <a:rPr lang="en-US" smtClean="0"/>
              <a:pPr/>
              <a:t>8/27/2022</a:t>
            </a:fld>
            <a:endParaRPr lang="en-US"/>
          </a:p>
        </p:txBody>
      </p:sp>
      <p:sp>
        <p:nvSpPr>
          <p:cNvPr id="4" name="Marcador de imagen de diapositiva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8114082C-A2FA-4BA1-ADB6-6550A061B7C2}" type="slidenum">
              <a:rPr lang="en-US" smtClean="0"/>
              <a:pPr/>
              <a:t>‹Nº›</a:t>
            </a:fld>
            <a:endParaRPr lang="en-US"/>
          </a:p>
        </p:txBody>
      </p:sp>
    </p:spTree>
    <p:extLst>
      <p:ext uri="{BB962C8B-B14F-4D97-AF65-F5344CB8AC3E}">
        <p14:creationId xmlns:p14="http://schemas.microsoft.com/office/powerpoint/2010/main" val="3733853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883879C9-D1B8-43BD-A69F-84576B3FA3B1}" type="datetime1">
              <a:rPr lang="en-US" smtClean="0"/>
              <a:pPr/>
              <a:t>8/27/2022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3292423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3C9E520E-C582-40FD-8D01-779849EE06BF}" type="datetime1">
              <a:rPr lang="en-US" smtClean="0"/>
              <a:pPr/>
              <a:t>8/27/2022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182516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087D759E-FA96-4B73-ABDE-B04BC51F09C3}" type="datetime1">
              <a:rPr lang="en-US" smtClean="0"/>
              <a:pPr/>
              <a:t>8/27/2022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141726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CA527E2A-7733-4DED-BA73-84A305AAF3BA}" type="datetime1">
              <a:rPr lang="en-US" smtClean="0"/>
              <a:pPr/>
              <a:t>8/27/2022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35609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F96EB89E-9EF6-4708-8084-8753F827CA66}" type="datetime1">
              <a:rPr lang="en-US" smtClean="0"/>
              <a:pPr/>
              <a:t>8/27/2022</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2469007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E19B308D-3CEB-49EE-9D64-9E16A9621A46}" type="datetime1">
              <a:rPr lang="en-US" smtClean="0"/>
              <a:pPr/>
              <a:t>8/27/2022</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2478815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2044BC3-5B65-42F8-9DBE-125B414711B9}" type="datetime1">
              <a:rPr lang="en-US" smtClean="0"/>
              <a:pPr/>
              <a:t>8/27/2022</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242630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42976D0-BA40-4CD5-8316-F4498B74CAA0}" type="datetime1">
              <a:rPr lang="en-US" smtClean="0"/>
              <a:pPr/>
              <a:t>8/27/2022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3931885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30E56DD-40CE-40D9-ADE4-603AADFC6A33}" type="datetime1">
              <a:rPr lang="en-US" smtClean="0"/>
              <a:pPr/>
              <a:t>8/27/2022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164223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CE518F1E-8EEA-4C54-96CF-AA05B9229570}" type="datetime1">
              <a:rPr lang="en-US" smtClean="0"/>
              <a:pPr/>
              <a:t>8/27/2022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3258025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A2267FDD-542F-4D1A-B8C0-25A00D75EB87}" type="datetime1">
              <a:rPr lang="en-US" smtClean="0"/>
              <a:pPr/>
              <a:t>8/27/2022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5A1883B7-F96E-4789-86B0-AE8707B15CAF}" type="slidenum">
              <a:rPr lang="en-US" smtClean="0"/>
              <a:pPr/>
              <a:t>‹Nº›</a:t>
            </a:fld>
            <a:endParaRPr lang="en-US"/>
          </a:p>
        </p:txBody>
      </p:sp>
    </p:spTree>
    <p:extLst>
      <p:ext uri="{BB962C8B-B14F-4D97-AF65-F5344CB8AC3E}">
        <p14:creationId xmlns:p14="http://schemas.microsoft.com/office/powerpoint/2010/main" val="1053530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5">
                <a:lumMod val="40000"/>
                <a:lumOff val="60000"/>
              </a:schemeClr>
            </a:gs>
            <a:gs pos="100000">
              <a:schemeClr val="accent2">
                <a:lumMod val="45000"/>
                <a:lumOff val="55000"/>
              </a:schemeClr>
            </a:gs>
            <a:gs pos="100000">
              <a:schemeClr val="accent2">
                <a:lumMod val="45000"/>
                <a:lumOff val="55000"/>
              </a:schemeClr>
            </a:gs>
            <a:gs pos="86000">
              <a:schemeClr val="accent1">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6B09B-CA1B-4F0A-949A-D8A216D56705}" type="datetime1">
              <a:rPr lang="en-US" smtClean="0"/>
              <a:pPr/>
              <a:t>8/27/2022</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1883B7-F96E-4789-86B0-AE8707B15CAF}" type="slidenum">
              <a:rPr lang="en-US" smtClean="0"/>
              <a:pPr/>
              <a:t>‹Nº›</a:t>
            </a:fld>
            <a:endParaRPr lang="en-US"/>
          </a:p>
        </p:txBody>
      </p:sp>
    </p:spTree>
    <p:extLst>
      <p:ext uri="{BB962C8B-B14F-4D97-AF65-F5344CB8AC3E}">
        <p14:creationId xmlns:p14="http://schemas.microsoft.com/office/powerpoint/2010/main" val="4202373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12617" y="619879"/>
            <a:ext cx="5183010" cy="2313708"/>
          </a:xfrm>
        </p:spPr>
        <p:txBody>
          <a:bodyPr>
            <a:normAutofit/>
          </a:bodyPr>
          <a:lstStyle/>
          <a:p>
            <a:r>
              <a:rPr lang="es-AR" sz="2900" u="sng" dirty="0" smtClean="0">
                <a:latin typeface="Arial" panose="020B0604020202020204" pitchFamily="34" charset="0"/>
                <a:cs typeface="Arial" panose="020B0604020202020204" pitchFamily="34" charset="0"/>
              </a:rPr>
              <a:t>Actualización-Caso clínico </a:t>
            </a:r>
            <a:endParaRPr lang="en-US" sz="2900" u="sng"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p:txBody>
          <a:bodyPr/>
          <a:lstStyle/>
          <a:p>
            <a:fld id="{5A1883B7-F96E-4789-86B0-AE8707B15CAF}" type="slidenum">
              <a:rPr lang="en-US" smtClean="0"/>
              <a:pPr/>
              <a:t>1</a:t>
            </a:fld>
            <a:endParaRPr lang="en-US"/>
          </a:p>
        </p:txBody>
      </p:sp>
      <p:sp>
        <p:nvSpPr>
          <p:cNvPr id="5" name="CuadroTexto 4"/>
          <p:cNvSpPr txBox="1"/>
          <p:nvPr/>
        </p:nvSpPr>
        <p:spPr>
          <a:xfrm>
            <a:off x="247973" y="2180064"/>
            <a:ext cx="11685722" cy="2893100"/>
          </a:xfrm>
          <a:prstGeom prst="rect">
            <a:avLst/>
          </a:prstGeom>
          <a:noFill/>
        </p:spPr>
        <p:txBody>
          <a:bodyPr wrap="square" rtlCol="0">
            <a:spAutoFit/>
          </a:bodyPr>
          <a:lstStyle/>
          <a:p>
            <a:pPr algn="just"/>
            <a:r>
              <a:rPr lang="es-AR" sz="2600" b="1" dirty="0" smtClean="0">
                <a:latin typeface="Arial" panose="020B0604020202020204" pitchFamily="34" charset="0"/>
                <a:cs typeface="Arial" panose="020B0604020202020204" pitchFamily="34" charset="0"/>
              </a:rPr>
              <a:t>Sanjinés L, Martínez M, </a:t>
            </a:r>
            <a:r>
              <a:rPr lang="es-AR" sz="2600" b="1" dirty="0" err="1" smtClean="0">
                <a:latin typeface="Arial" panose="020B0604020202020204" pitchFamily="34" charset="0"/>
                <a:cs typeface="Arial" panose="020B0604020202020204" pitchFamily="34" charset="0"/>
              </a:rPr>
              <a:t>Magliano</a:t>
            </a:r>
            <a:r>
              <a:rPr lang="es-AR" sz="2600" b="1" dirty="0" smtClean="0">
                <a:latin typeface="Arial" panose="020B0604020202020204" pitchFamily="34" charset="0"/>
                <a:cs typeface="Arial" panose="020B0604020202020204" pitchFamily="34" charset="0"/>
              </a:rPr>
              <a:t> J. Dermatitis </a:t>
            </a:r>
            <a:r>
              <a:rPr lang="es-AR" sz="2600" b="1" dirty="0" err="1" smtClean="0">
                <a:latin typeface="Arial" panose="020B0604020202020204" pitchFamily="34" charset="0"/>
                <a:cs typeface="Arial" panose="020B0604020202020204" pitchFamily="34" charset="0"/>
              </a:rPr>
              <a:t>herpetiforme</a:t>
            </a:r>
            <a:r>
              <a:rPr lang="es-AR" sz="2600" b="1" dirty="0" smtClean="0">
                <a:latin typeface="Arial" panose="020B0604020202020204" pitchFamily="34" charset="0"/>
                <a:cs typeface="Arial" panose="020B0604020202020204" pitchFamily="34" charset="0"/>
              </a:rPr>
              <a:t> como carta de presentación de la enfermedad celíaca. </a:t>
            </a:r>
          </a:p>
          <a:p>
            <a:pPr algn="just"/>
            <a:r>
              <a:rPr lang="es-AR" sz="2600" b="1" dirty="0" err="1" smtClean="0">
                <a:latin typeface="Arial" panose="020B0604020202020204" pitchFamily="34" charset="0"/>
                <a:cs typeface="Arial" panose="020B0604020202020204" pitchFamily="34" charset="0"/>
              </a:rPr>
              <a:t>Rev</a:t>
            </a:r>
            <a:r>
              <a:rPr lang="es-AR" sz="2600" b="1" dirty="0" smtClean="0">
                <a:latin typeface="Arial" panose="020B0604020202020204" pitchFamily="34" charset="0"/>
                <a:cs typeface="Arial" panose="020B0604020202020204" pitchFamily="34" charset="0"/>
              </a:rPr>
              <a:t> </a:t>
            </a:r>
            <a:r>
              <a:rPr lang="es-AR" sz="2600" b="1" dirty="0" err="1" smtClean="0">
                <a:latin typeface="Arial" panose="020B0604020202020204" pitchFamily="34" charset="0"/>
                <a:cs typeface="Arial" panose="020B0604020202020204" pitchFamily="34" charset="0"/>
              </a:rPr>
              <a:t>Urug</a:t>
            </a:r>
            <a:r>
              <a:rPr lang="es-AR" sz="2600" b="1" dirty="0" smtClean="0">
                <a:latin typeface="Arial" panose="020B0604020202020204" pitchFamily="34" charset="0"/>
                <a:cs typeface="Arial" panose="020B0604020202020204" pitchFamily="34" charset="0"/>
              </a:rPr>
              <a:t> </a:t>
            </a:r>
            <a:r>
              <a:rPr lang="es-AR" sz="2600" b="1" dirty="0" err="1" smtClean="0">
                <a:latin typeface="Arial" panose="020B0604020202020204" pitchFamily="34" charset="0"/>
                <a:cs typeface="Arial" panose="020B0604020202020204" pitchFamily="34" charset="0"/>
              </a:rPr>
              <a:t>Med</a:t>
            </a:r>
            <a:r>
              <a:rPr lang="es-AR" sz="2600" b="1" dirty="0" smtClean="0">
                <a:latin typeface="Arial" panose="020B0604020202020204" pitchFamily="34" charset="0"/>
                <a:cs typeface="Arial" panose="020B0604020202020204" pitchFamily="34" charset="0"/>
              </a:rPr>
              <a:t> </a:t>
            </a:r>
            <a:r>
              <a:rPr lang="es-AR" sz="2600" b="1" dirty="0" err="1" smtClean="0">
                <a:latin typeface="Arial" panose="020B0604020202020204" pitchFamily="34" charset="0"/>
                <a:cs typeface="Arial" panose="020B0604020202020204" pitchFamily="34" charset="0"/>
              </a:rPr>
              <a:t>Int</a:t>
            </a:r>
            <a:r>
              <a:rPr lang="es-AR" sz="2600" b="1" dirty="0" smtClean="0">
                <a:latin typeface="Arial" panose="020B0604020202020204" pitchFamily="34" charset="0"/>
                <a:cs typeface="Arial" panose="020B0604020202020204" pitchFamily="34" charset="0"/>
              </a:rPr>
              <a:t> 2016; 1 (1): 5-11.</a:t>
            </a:r>
          </a:p>
          <a:p>
            <a:pPr algn="just"/>
            <a:r>
              <a:rPr lang="es-AR" sz="2600" b="1" dirty="0" smtClean="0">
                <a:latin typeface="Arial" panose="020B0604020202020204" pitchFamily="34" charset="0"/>
                <a:cs typeface="Arial" panose="020B0604020202020204" pitchFamily="34" charset="0"/>
              </a:rPr>
              <a:t>http://www.scielo.edu.uy/pdf/rumi/v1n1/v1n1a03.pdf</a:t>
            </a:r>
          </a:p>
          <a:p>
            <a:pPr algn="just"/>
            <a:r>
              <a:rPr lang="es-AR" sz="2600" b="1" dirty="0" smtClean="0">
                <a:latin typeface="Arial" panose="020B0604020202020204" pitchFamily="34" charset="0"/>
                <a:cs typeface="Arial" panose="020B0604020202020204" pitchFamily="34" charset="0"/>
              </a:rPr>
              <a:t>Consulta: 02/08/2022</a:t>
            </a:r>
          </a:p>
          <a:p>
            <a:endParaRPr lang="es-AR" sz="2600" dirty="0">
              <a:latin typeface="Arial" panose="020B0604020202020204" pitchFamily="34" charset="0"/>
              <a:cs typeface="Arial" panose="020B0604020202020204" pitchFamily="34" charset="0"/>
            </a:endParaRPr>
          </a:p>
          <a:p>
            <a:r>
              <a:rPr lang="es-AR" sz="2600" dirty="0" smtClean="0">
                <a:latin typeface="Arial" panose="020B0604020202020204" pitchFamily="34" charset="0"/>
                <a:cs typeface="Arial" panose="020B0604020202020204" pitchFamily="34" charset="0"/>
              </a:rPr>
              <a:t>Presenta: Dr. Alejandro Romero.</a:t>
            </a: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9800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2</a:t>
            </a:fld>
            <a:endParaRPr lang="en-US"/>
          </a:p>
        </p:txBody>
      </p:sp>
      <p:sp>
        <p:nvSpPr>
          <p:cNvPr id="6" name="CuadroTexto 5"/>
          <p:cNvSpPr txBox="1"/>
          <p:nvPr/>
        </p:nvSpPr>
        <p:spPr>
          <a:xfrm>
            <a:off x="11043833" y="6100628"/>
            <a:ext cx="1004455" cy="369332"/>
          </a:xfrm>
          <a:prstGeom prst="rect">
            <a:avLst/>
          </a:prstGeom>
          <a:noFill/>
        </p:spPr>
        <p:txBody>
          <a:bodyPr wrap="square" rtlCol="0">
            <a:spAutoFit/>
          </a:bodyPr>
          <a:lstStyle/>
          <a:p>
            <a:r>
              <a:rPr lang="es-AR" dirty="0" smtClean="0"/>
              <a:t>AR</a:t>
            </a:r>
            <a:endParaRPr lang="en-US" dirty="0"/>
          </a:p>
        </p:txBody>
      </p:sp>
      <p:sp>
        <p:nvSpPr>
          <p:cNvPr id="9" name="CuadroTexto 8"/>
          <p:cNvSpPr txBox="1"/>
          <p:nvPr/>
        </p:nvSpPr>
        <p:spPr>
          <a:xfrm>
            <a:off x="0" y="0"/>
            <a:ext cx="12192000" cy="9417963"/>
          </a:xfrm>
          <a:prstGeom prst="rect">
            <a:avLst/>
          </a:prstGeom>
          <a:noFill/>
        </p:spPr>
        <p:txBody>
          <a:bodyPr wrap="square" rtlCol="0">
            <a:spAutoFit/>
          </a:bodyPr>
          <a:lstStyle/>
          <a:p>
            <a:pPr lvl="0" algn="just"/>
            <a:r>
              <a:rPr lang="es-AR" sz="1000" b="1" dirty="0">
                <a:solidFill>
                  <a:prstClr val="black"/>
                </a:solidFill>
                <a:latin typeface="Arial" panose="020B0604020202020204" pitchFamily="34" charset="0"/>
                <a:cs typeface="Arial" panose="020B0604020202020204" pitchFamily="34" charset="0"/>
              </a:rPr>
              <a:t>Sanjinés L, Martínez M, </a:t>
            </a:r>
            <a:r>
              <a:rPr lang="es-AR" sz="1000" b="1" dirty="0" err="1">
                <a:solidFill>
                  <a:prstClr val="black"/>
                </a:solidFill>
                <a:latin typeface="Arial" panose="020B0604020202020204" pitchFamily="34" charset="0"/>
                <a:cs typeface="Arial" panose="020B0604020202020204" pitchFamily="34" charset="0"/>
              </a:rPr>
              <a:t>Magliano</a:t>
            </a:r>
            <a:r>
              <a:rPr lang="es-AR" sz="1000" b="1" dirty="0">
                <a:solidFill>
                  <a:prstClr val="black"/>
                </a:solidFill>
                <a:latin typeface="Arial" panose="020B0604020202020204" pitchFamily="34" charset="0"/>
                <a:cs typeface="Arial" panose="020B0604020202020204" pitchFamily="34" charset="0"/>
              </a:rPr>
              <a:t> J. Dermatitis </a:t>
            </a:r>
            <a:r>
              <a:rPr lang="es-AR" sz="1000" b="1" dirty="0" err="1">
                <a:solidFill>
                  <a:prstClr val="black"/>
                </a:solidFill>
                <a:latin typeface="Arial" panose="020B0604020202020204" pitchFamily="34" charset="0"/>
                <a:cs typeface="Arial" panose="020B0604020202020204" pitchFamily="34" charset="0"/>
              </a:rPr>
              <a:t>herpetiforme</a:t>
            </a:r>
            <a:r>
              <a:rPr lang="es-AR" sz="1000" b="1" dirty="0">
                <a:solidFill>
                  <a:prstClr val="black"/>
                </a:solidFill>
                <a:latin typeface="Arial" panose="020B0604020202020204" pitchFamily="34" charset="0"/>
                <a:cs typeface="Arial" panose="020B0604020202020204" pitchFamily="34" charset="0"/>
              </a:rPr>
              <a:t> como carta de presentación de la enfermedad celíaca. </a:t>
            </a:r>
          </a:p>
          <a:p>
            <a:pPr algn="just"/>
            <a:r>
              <a:rPr lang="es-AR" sz="2400" dirty="0" smtClean="0">
                <a:latin typeface="Calibri" panose="020F0502020204030204" pitchFamily="34" charset="0"/>
                <a:cs typeface="Calibri" panose="020F0502020204030204" pitchFamily="34" charset="0"/>
              </a:rPr>
              <a:t>RESUMEN</a:t>
            </a:r>
          </a:p>
          <a:p>
            <a:endParaRPr lang="es-ES" sz="2400" dirty="0" smtClean="0"/>
          </a:p>
          <a:p>
            <a:pPr>
              <a:buFont typeface="Wingdings" pitchFamily="2" charset="2"/>
              <a:buChar char="ü"/>
            </a:pPr>
            <a:r>
              <a:rPr lang="es-ES" sz="2400" dirty="0" smtClean="0"/>
              <a:t>La dermatitis </a:t>
            </a:r>
            <a:r>
              <a:rPr lang="es-ES" sz="2400" dirty="0" err="1" smtClean="0"/>
              <a:t>herpetiforme</a:t>
            </a:r>
            <a:r>
              <a:rPr lang="es-ES" sz="2400" dirty="0" smtClean="0"/>
              <a:t> (DH) es una enfermedad crónica y ampollar caracterizada por la presencia de lesiones intensamente pruriginosas, de ubicación característica, y por asociarse en todos los casos a enfermedad celíaca (EC) (sintomática o no). Ambas entidades se consideran una expresión, en diferentes órganos, de hipersensibilidad al gluten.</a:t>
            </a:r>
          </a:p>
          <a:p>
            <a:pPr>
              <a:buFont typeface="Wingdings" pitchFamily="2" charset="2"/>
              <a:buChar char="ü"/>
            </a:pPr>
            <a:endParaRPr lang="es-ES" sz="2400" dirty="0" smtClean="0"/>
          </a:p>
          <a:p>
            <a:pPr>
              <a:buFont typeface="Wingdings" pitchFamily="2" charset="2"/>
              <a:buChar char="ü"/>
            </a:pPr>
            <a:r>
              <a:rPr lang="es-ES" sz="2400" dirty="0" smtClean="0"/>
              <a:t>Se manifiesta clínicamente como una erupción polimorfa, ubicada en especial sobre superficies de extensión de extremidades.</a:t>
            </a:r>
          </a:p>
          <a:p>
            <a:pPr>
              <a:buFont typeface="Wingdings" pitchFamily="2" charset="2"/>
              <a:buChar char="ü"/>
            </a:pPr>
            <a:endParaRPr lang="es-ES" sz="2400" dirty="0" smtClean="0"/>
          </a:p>
          <a:p>
            <a:pPr>
              <a:buFont typeface="Wingdings" pitchFamily="2" charset="2"/>
              <a:buChar char="ü"/>
            </a:pPr>
            <a:r>
              <a:rPr lang="es-ES" sz="2400" dirty="0" smtClean="0"/>
              <a:t>El diagnóstico se realiza mediante el estudio </a:t>
            </a:r>
            <a:r>
              <a:rPr lang="es-ES" sz="2400" dirty="0" err="1" smtClean="0"/>
              <a:t>histopatológico</a:t>
            </a:r>
            <a:r>
              <a:rPr lang="es-ES" sz="2400" dirty="0" smtClean="0"/>
              <a:t> de piel </a:t>
            </a:r>
            <a:r>
              <a:rPr lang="es-ES" sz="2400" dirty="0" err="1" smtClean="0"/>
              <a:t>lesional</a:t>
            </a:r>
            <a:r>
              <a:rPr lang="es-ES" sz="2400" dirty="0" smtClean="0"/>
              <a:t> e </a:t>
            </a:r>
            <a:r>
              <a:rPr lang="es-ES" sz="2400" dirty="0" err="1" smtClean="0"/>
              <a:t>inmunofluorescencia</a:t>
            </a:r>
            <a:r>
              <a:rPr lang="es-ES" sz="2400" dirty="0" smtClean="0"/>
              <a:t> directa (IFD) de piel </a:t>
            </a:r>
            <a:r>
              <a:rPr lang="es-ES" sz="2400" dirty="0" err="1" smtClean="0"/>
              <a:t>perilesional</a:t>
            </a:r>
            <a:r>
              <a:rPr lang="es-ES" sz="2400" dirty="0" smtClean="0"/>
              <a:t>, la cual muestra hallazgos característicos.</a:t>
            </a:r>
          </a:p>
          <a:p>
            <a:pPr>
              <a:buFont typeface="Wingdings" pitchFamily="2" charset="2"/>
              <a:buChar char="ü"/>
            </a:pPr>
            <a:endParaRPr lang="es-ES" sz="2400" dirty="0" smtClean="0"/>
          </a:p>
          <a:p>
            <a:pPr>
              <a:buFont typeface="Wingdings" pitchFamily="2" charset="2"/>
              <a:buChar char="ü"/>
            </a:pPr>
            <a:r>
              <a:rPr lang="es-ES" sz="2400" dirty="0" smtClean="0"/>
              <a:t>En su patogenia intervienen factores genéticos, inmunológicos y ambientales.</a:t>
            </a:r>
          </a:p>
          <a:p>
            <a:pPr>
              <a:buFont typeface="Wingdings" pitchFamily="2" charset="2"/>
              <a:buChar char="ü"/>
            </a:pPr>
            <a:endParaRPr lang="es-ES" sz="2400" dirty="0" smtClean="0"/>
          </a:p>
          <a:p>
            <a:pPr>
              <a:buFont typeface="Wingdings" pitchFamily="2" charset="2"/>
              <a:buChar char="ü"/>
            </a:pPr>
            <a:r>
              <a:rPr lang="es-ES" sz="2400" dirty="0" smtClean="0"/>
              <a:t>El tratamiento de primera línea es la dieta libre de gluten (DLG) y la </a:t>
            </a:r>
            <a:r>
              <a:rPr lang="es-ES" sz="2400" dirty="0" err="1" smtClean="0"/>
              <a:t>Dapsona</a:t>
            </a:r>
            <a:r>
              <a:rPr lang="es-ES" sz="2400" dirty="0" smtClean="0"/>
              <a:t>.</a:t>
            </a:r>
          </a:p>
          <a:p>
            <a:pPr>
              <a:buFont typeface="Wingdings" pitchFamily="2" charset="2"/>
              <a:buChar char="Ø"/>
            </a:pPr>
            <a:endParaRPr lang="es-ES" sz="2200" dirty="0" smtClean="0"/>
          </a:p>
          <a:p>
            <a:pPr marL="285750" indent="-285750" algn="just"/>
            <a:endParaRPr lang="en-US" sz="2200" dirty="0"/>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ü"/>
            </a:pPr>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6074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3</a:t>
            </a:fld>
            <a:endParaRPr lang="en-US"/>
          </a:p>
        </p:txBody>
      </p:sp>
      <p:sp>
        <p:nvSpPr>
          <p:cNvPr id="9" name="CuadroTexto 8"/>
          <p:cNvSpPr txBox="1"/>
          <p:nvPr/>
        </p:nvSpPr>
        <p:spPr>
          <a:xfrm>
            <a:off x="193728" y="410706"/>
            <a:ext cx="11801959" cy="9987349"/>
          </a:xfrm>
          <a:prstGeom prst="rect">
            <a:avLst/>
          </a:prstGeom>
          <a:noFill/>
          <a:ln>
            <a:solidFill>
              <a:schemeClr val="accent1"/>
            </a:solidFill>
          </a:ln>
        </p:spPr>
        <p:txBody>
          <a:bodyPr wrap="square" rtlCol="0">
            <a:spAutoFit/>
          </a:bodyPr>
          <a:lstStyle/>
          <a:p>
            <a:pPr algn="just"/>
            <a:endParaRPr lang="es-ES_tradnl" sz="2300" dirty="0" smtClean="0">
              <a:latin typeface="Calibri" panose="020F0502020204030204" pitchFamily="34" charset="0"/>
              <a:cs typeface="Calibri" panose="020F0502020204030204" pitchFamily="34" charset="0"/>
            </a:endParaRPr>
          </a:p>
          <a:p>
            <a:pPr algn="just"/>
            <a:r>
              <a:rPr lang="es-ES_tradnl" sz="2300" dirty="0" smtClean="0">
                <a:latin typeface="Calibri" panose="020F0502020204030204" pitchFamily="34" charset="0"/>
                <a:cs typeface="Calibri" panose="020F0502020204030204" pitchFamily="34" charset="0"/>
              </a:rPr>
              <a:t>INTRODUCCIÓN</a:t>
            </a:r>
          </a:p>
          <a:p>
            <a:pPr algn="just"/>
            <a:endParaRPr lang="es-ES_tradnl" sz="2300" dirty="0" smtClean="0">
              <a:latin typeface="Calibri" panose="020F0502020204030204" pitchFamily="34" charset="0"/>
              <a:cs typeface="Calibri" panose="020F0502020204030204" pitchFamily="34" charset="0"/>
            </a:endParaRPr>
          </a:p>
          <a:p>
            <a:pPr>
              <a:buFont typeface="Wingdings" pitchFamily="2" charset="2"/>
              <a:buChar char="ü"/>
            </a:pPr>
            <a:r>
              <a:rPr lang="es-ES" sz="2400" dirty="0" smtClean="0"/>
              <a:t>La Dermatitis </a:t>
            </a:r>
            <a:r>
              <a:rPr lang="es-ES" sz="2400" dirty="0" err="1" smtClean="0"/>
              <a:t>Herpetiforme</a:t>
            </a:r>
            <a:r>
              <a:rPr lang="es-ES" sz="2400" dirty="0" smtClean="0"/>
              <a:t> (DH) es una enfermedad ampollar autoinmune (EAI), descrita en 1884 por Louis </a:t>
            </a:r>
            <a:r>
              <a:rPr lang="es-ES" sz="2400" dirty="0" err="1" smtClean="0"/>
              <a:t>Dühring</a:t>
            </a:r>
            <a:r>
              <a:rPr lang="es-ES" sz="2400" dirty="0" smtClean="0"/>
              <a:t> como un cuadro clínico caracterizado por lesiones polimorfas pruriginosas. Posteriormente </a:t>
            </a:r>
            <a:r>
              <a:rPr lang="es-ES" sz="2400" dirty="0" err="1" smtClean="0"/>
              <a:t>Brocq</a:t>
            </a:r>
            <a:r>
              <a:rPr lang="es-ES" sz="2400" dirty="0" smtClean="0"/>
              <a:t> describió un cuadro similar, admitiendo luego que se trataba de la misma entidad, por lo que actualmente se utiliza el término de “enfermedad de </a:t>
            </a:r>
            <a:r>
              <a:rPr lang="es-ES" sz="2400" dirty="0" err="1" smtClean="0"/>
              <a:t>Dühring-Brocq</a:t>
            </a:r>
            <a:r>
              <a:rPr lang="es-ES" sz="2400" dirty="0" smtClean="0"/>
              <a:t>” como sinónimo de DH.</a:t>
            </a:r>
          </a:p>
          <a:p>
            <a:endParaRPr lang="es-ES" sz="2400" dirty="0" smtClean="0"/>
          </a:p>
          <a:p>
            <a:pPr>
              <a:buFont typeface="Wingdings" pitchFamily="2" charset="2"/>
              <a:buChar char="ü"/>
            </a:pPr>
            <a:r>
              <a:rPr lang="es-ES" sz="2400" dirty="0" smtClean="0"/>
              <a:t>La DH corresponde a la manifestación cutánea de la intolerancia al gluten y se presenta como una erupción </a:t>
            </a:r>
            <a:r>
              <a:rPr lang="es-ES" sz="2400" dirty="0" err="1" smtClean="0"/>
              <a:t>pápulovesicular</a:t>
            </a:r>
            <a:r>
              <a:rPr lang="es-ES" sz="2400" dirty="0" smtClean="0"/>
              <a:t> </a:t>
            </a:r>
            <a:r>
              <a:rPr lang="es-ES" sz="2400" dirty="0" smtClean="0"/>
              <a:t>pruriginosa ubicada de preferencia en zonas de extensión de codos, rodillas, hombros y glúteos.</a:t>
            </a:r>
          </a:p>
          <a:p>
            <a:endParaRPr lang="es-ES" sz="2400" dirty="0" smtClean="0"/>
          </a:p>
          <a:p>
            <a:pPr algn="just"/>
            <a:endParaRPr lang="en-US" sz="2400" dirty="0">
              <a:latin typeface="Times New Roman" panose="02020603050405020304" pitchFamily="18" charset="0"/>
              <a:cs typeface="Times New Roman" panose="02020603050405020304" pitchFamily="18" charset="0"/>
            </a:endParaRPr>
          </a:p>
          <a:p>
            <a:pPr>
              <a:buFont typeface="Wingdings" pitchFamily="2" charset="2"/>
              <a:buChar char="q"/>
            </a:pPr>
            <a:endParaRPr lang="es-ES" sz="2400" dirty="0" smtClean="0"/>
          </a:p>
          <a:p>
            <a:pPr>
              <a:buFont typeface="Wingdings" pitchFamily="2" charset="2"/>
              <a:buChar char="§"/>
            </a:pPr>
            <a:endParaRPr lang="es-ES" sz="2400" dirty="0" smtClean="0"/>
          </a:p>
          <a:p>
            <a:pPr>
              <a:buFont typeface="Arial" pitchFamily="34" charset="0"/>
              <a:buChar char="•"/>
            </a:pPr>
            <a:endParaRPr lang="es-ES" sz="2400" dirty="0" smtClean="0"/>
          </a:p>
          <a:p>
            <a:pPr>
              <a:buFont typeface="Arial" pitchFamily="34" charset="0"/>
              <a:buChar char="•"/>
            </a:pPr>
            <a:endParaRPr lang="es-ES" sz="2400" dirty="0" smtClean="0"/>
          </a:p>
          <a:p>
            <a:pPr>
              <a:buFont typeface="Wingdings" pitchFamily="2" charset="2"/>
              <a:buChar char="Ø"/>
            </a:pPr>
            <a:endParaRPr lang="es-ES" sz="2400" dirty="0" smtClean="0"/>
          </a:p>
          <a:p>
            <a:pPr marL="342900" indent="-342900" algn="just"/>
            <a:endParaRPr lang="en-US" sz="2200" dirty="0"/>
          </a:p>
          <a:p>
            <a:pPr marL="342900" indent="-342900" algn="just">
              <a:buFont typeface="Arial" panose="020B0604020202020204" pitchFamily="34" charset="0"/>
              <a:buChar char="•"/>
            </a:pPr>
            <a:endParaRPr lang="es-ES_tradnl" sz="2400" dirty="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p:txBody>
      </p:sp>
      <p:sp>
        <p:nvSpPr>
          <p:cNvPr id="10" name="CuadroTexto 9"/>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sp>
        <p:nvSpPr>
          <p:cNvPr id="2" name="1 Rectángulo"/>
          <p:cNvSpPr/>
          <p:nvPr/>
        </p:nvSpPr>
        <p:spPr>
          <a:xfrm>
            <a:off x="193728" y="93385"/>
            <a:ext cx="6881248"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685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4</a:t>
            </a:fld>
            <a:endParaRPr lang="en-US"/>
          </a:p>
        </p:txBody>
      </p:sp>
      <p:sp>
        <p:nvSpPr>
          <p:cNvPr id="9" name="CuadroTexto 8"/>
          <p:cNvSpPr txBox="1"/>
          <p:nvPr/>
        </p:nvSpPr>
        <p:spPr>
          <a:xfrm>
            <a:off x="247972" y="0"/>
            <a:ext cx="11747715" cy="10002738"/>
          </a:xfrm>
          <a:prstGeom prst="rect">
            <a:avLst/>
          </a:prstGeom>
          <a:noFill/>
          <a:ln>
            <a:solidFill>
              <a:schemeClr val="accent1"/>
            </a:solidFill>
          </a:ln>
        </p:spPr>
        <p:txBody>
          <a:bodyPr wrap="square" rtlCol="0">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smtClean="0">
              <a:latin typeface="Calibri" panose="020F0502020204030204" pitchFamily="34" charset="0"/>
              <a:cs typeface="Calibri" panose="020F0502020204030204" pitchFamily="34" charset="0"/>
            </a:endParaRPr>
          </a:p>
          <a:p>
            <a:pPr algn="just"/>
            <a:endParaRPr lang="es-ES_tradnl" sz="2300" dirty="0" smtClean="0">
              <a:latin typeface="Calibri" panose="020F0502020204030204" pitchFamily="34" charset="0"/>
              <a:cs typeface="Calibri" panose="020F0502020204030204" pitchFamily="34" charset="0"/>
            </a:endParaRPr>
          </a:p>
          <a:p>
            <a:pPr algn="just"/>
            <a:r>
              <a:rPr lang="es-ES_tradnl" sz="2300" dirty="0" smtClean="0">
                <a:latin typeface="Calibri" panose="020F0502020204030204" pitchFamily="34" charset="0"/>
                <a:cs typeface="Calibri" panose="020F0502020204030204" pitchFamily="34" charset="0"/>
              </a:rPr>
              <a:t>INTRODUCCIÓN</a:t>
            </a:r>
          </a:p>
          <a:p>
            <a:pPr algn="just"/>
            <a:endParaRPr lang="es-ES_tradnl" sz="2300" dirty="0" smtClean="0">
              <a:latin typeface="Calibri" panose="020F0502020204030204" pitchFamily="34" charset="0"/>
              <a:cs typeface="Calibri" panose="020F0502020204030204" pitchFamily="34" charset="0"/>
            </a:endParaRPr>
          </a:p>
          <a:p>
            <a:pPr>
              <a:buFont typeface="Wingdings" pitchFamily="2" charset="2"/>
              <a:buChar char="ü"/>
            </a:pPr>
            <a:r>
              <a:rPr lang="es-ES" sz="2300" dirty="0" smtClean="0"/>
              <a:t>Puede manifestarse a cualquier edad pero es más frecuente en la tercera década de la vida.</a:t>
            </a:r>
          </a:p>
          <a:p>
            <a:pPr>
              <a:buFont typeface="Wingdings" pitchFamily="2" charset="2"/>
              <a:buChar char="ü"/>
            </a:pPr>
            <a:endParaRPr lang="es-ES" sz="2300" dirty="0" smtClean="0"/>
          </a:p>
          <a:p>
            <a:pPr>
              <a:buFont typeface="Wingdings" pitchFamily="2" charset="2"/>
              <a:buChar char="ü"/>
            </a:pPr>
            <a:r>
              <a:rPr lang="es-ES" sz="2300" dirty="0" smtClean="0"/>
              <a:t>En adultos afecta más a varones (2/1), mientras que en la infancia predomina en el sexo femenino.</a:t>
            </a:r>
          </a:p>
          <a:p>
            <a:endParaRPr lang="es-ES" sz="2300" dirty="0" smtClean="0"/>
          </a:p>
          <a:p>
            <a:pPr>
              <a:buFont typeface="Wingdings" pitchFamily="2" charset="2"/>
              <a:buChar char="ü"/>
            </a:pPr>
            <a:r>
              <a:rPr lang="es-ES" sz="2300" dirty="0" smtClean="0"/>
              <a:t>En su patogenia intervienen factores genéticos, inmunológicos y ambientales. Tanto la enfermedad celíaca (EC) como la DH presentan un importante componente genético, como lo demuestra la mayor incidencia en gemelos </a:t>
            </a:r>
            <a:r>
              <a:rPr lang="es-ES" sz="2300" dirty="0" err="1" smtClean="0"/>
              <a:t>monocigóticos</a:t>
            </a:r>
            <a:r>
              <a:rPr lang="es-ES" sz="2300" dirty="0" smtClean="0"/>
              <a:t>, y una incidencia 15 veces mayor de DH y EC entre familiares de primer grado. </a:t>
            </a:r>
          </a:p>
          <a:p>
            <a:pPr>
              <a:buFont typeface="Wingdings" pitchFamily="2" charset="2"/>
              <a:buChar char="Ø"/>
            </a:pPr>
            <a:endParaRPr lang="es-ES" sz="2400" dirty="0" smtClean="0"/>
          </a:p>
          <a:p>
            <a:pPr algn="just"/>
            <a:endParaRPr lang="en-US" sz="2400" dirty="0">
              <a:latin typeface="Times New Roman" panose="02020603050405020304" pitchFamily="18" charset="0"/>
              <a:cs typeface="Times New Roman" panose="02020603050405020304" pitchFamily="18" charset="0"/>
            </a:endParaRPr>
          </a:p>
          <a:p>
            <a:pPr>
              <a:buFont typeface="Wingdings" pitchFamily="2" charset="2"/>
              <a:buChar char="q"/>
            </a:pPr>
            <a:endParaRPr lang="es-ES" sz="2400" dirty="0" smtClean="0"/>
          </a:p>
          <a:p>
            <a:pPr>
              <a:buFont typeface="Wingdings" pitchFamily="2" charset="2"/>
              <a:buChar char="§"/>
            </a:pPr>
            <a:endParaRPr lang="es-ES" sz="2400" dirty="0" smtClean="0"/>
          </a:p>
          <a:p>
            <a:pPr>
              <a:buFont typeface="Arial" pitchFamily="34" charset="0"/>
              <a:buChar char="•"/>
            </a:pPr>
            <a:endParaRPr lang="es-ES" sz="2400" dirty="0" smtClean="0"/>
          </a:p>
          <a:p>
            <a:pPr>
              <a:buFont typeface="Arial" pitchFamily="34" charset="0"/>
              <a:buChar char="•"/>
            </a:pPr>
            <a:endParaRPr lang="es-ES" sz="2400" dirty="0" smtClean="0"/>
          </a:p>
          <a:p>
            <a:pPr>
              <a:buFont typeface="Wingdings" pitchFamily="2" charset="2"/>
              <a:buChar char="Ø"/>
            </a:pPr>
            <a:endParaRPr lang="es-ES" sz="2400" dirty="0" smtClean="0"/>
          </a:p>
          <a:p>
            <a:pPr marL="342900" indent="-342900" algn="just"/>
            <a:endParaRPr lang="en-US" sz="2200" dirty="0"/>
          </a:p>
          <a:p>
            <a:pPr marL="342900" indent="-342900" algn="just">
              <a:buFont typeface="Arial" panose="020B0604020202020204" pitchFamily="34" charset="0"/>
              <a:buChar char="•"/>
            </a:pPr>
            <a:endParaRPr lang="es-ES_tradnl" sz="2400" dirty="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p:txBody>
      </p:sp>
      <p:sp>
        <p:nvSpPr>
          <p:cNvPr id="10" name="CuadroTexto 9"/>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spTree>
    <p:extLst>
      <p:ext uri="{BB962C8B-B14F-4D97-AF65-F5344CB8AC3E}">
        <p14:creationId xmlns:p14="http://schemas.microsoft.com/office/powerpoint/2010/main" val="22456408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5</a:t>
            </a:fld>
            <a:endParaRPr lang="en-US"/>
          </a:p>
        </p:txBody>
      </p:sp>
      <p:sp>
        <p:nvSpPr>
          <p:cNvPr id="9" name="CuadroTexto 8"/>
          <p:cNvSpPr txBox="1"/>
          <p:nvPr/>
        </p:nvSpPr>
        <p:spPr>
          <a:xfrm>
            <a:off x="185975" y="477120"/>
            <a:ext cx="11747717" cy="5632311"/>
          </a:xfrm>
          <a:prstGeom prst="rect">
            <a:avLst/>
          </a:prstGeom>
          <a:noFill/>
        </p:spPr>
        <p:txBody>
          <a:bodyPr wrap="square" rtlCol="0">
            <a:spAutoFit/>
          </a:bodyPr>
          <a:lstStyle/>
          <a:p>
            <a:pPr algn="just"/>
            <a:r>
              <a:rPr lang="es-ES_tradnl" sz="2400" dirty="0" smtClean="0">
                <a:latin typeface="Calibri" panose="020F0502020204030204" pitchFamily="34" charset="0"/>
                <a:cs typeface="Calibri" panose="020F0502020204030204" pitchFamily="34" charset="0"/>
              </a:rPr>
              <a:t>INTRODUCCIÓN</a:t>
            </a:r>
          </a:p>
          <a:p>
            <a:endParaRPr lang="es-ES" sz="2400" dirty="0" smtClean="0"/>
          </a:p>
          <a:p>
            <a:pPr>
              <a:buFont typeface="Wingdings" pitchFamily="2" charset="2"/>
              <a:buChar char="ü"/>
            </a:pPr>
            <a:r>
              <a:rPr lang="es-ES" sz="2400" dirty="0" smtClean="0"/>
              <a:t>Ambas enfermedades se relacionan fuertemente con los </a:t>
            </a:r>
            <a:r>
              <a:rPr lang="es-ES" sz="2400" dirty="0" err="1" smtClean="0"/>
              <a:t>haplotipos</a:t>
            </a:r>
            <a:r>
              <a:rPr lang="es-ES" sz="2400" dirty="0" smtClean="0"/>
              <a:t> HLA-DQ2 y DQ8, en concreto con los alelos DQA10501 y DQB 0201 presentes en el cromosoma 6. La asociación con otros alelos como el HLA-DR3, B8 y A1 explicaría la alta incidencia de enfermedades autoinmunes asociadas.</a:t>
            </a:r>
          </a:p>
          <a:p>
            <a:endParaRPr lang="es-ES" sz="2400" dirty="0" smtClean="0"/>
          </a:p>
          <a:p>
            <a:pPr>
              <a:buFont typeface="Wingdings" pitchFamily="2" charset="2"/>
              <a:buChar char="ü"/>
            </a:pPr>
            <a:r>
              <a:rPr lang="es-ES" sz="2400" dirty="0" smtClean="0"/>
              <a:t>El principal </a:t>
            </a:r>
            <a:r>
              <a:rPr lang="es-ES" sz="2400" dirty="0" err="1" smtClean="0"/>
              <a:t>autoantígeno</a:t>
            </a:r>
            <a:r>
              <a:rPr lang="es-ES" sz="2400" dirty="0" smtClean="0"/>
              <a:t> es la </a:t>
            </a:r>
            <a:r>
              <a:rPr lang="es-ES" sz="2400" dirty="0" err="1" smtClean="0"/>
              <a:t>transglutaminasa</a:t>
            </a:r>
            <a:r>
              <a:rPr lang="es-ES" sz="2400" dirty="0" smtClean="0"/>
              <a:t> epidérmica (</a:t>
            </a:r>
            <a:r>
              <a:rPr lang="es-ES" sz="2400" dirty="0" err="1" smtClean="0"/>
              <a:t>TGe</a:t>
            </a:r>
            <a:r>
              <a:rPr lang="es-ES" sz="2400" dirty="0" smtClean="0"/>
              <a:t>), presente en el citoplasma de los </a:t>
            </a:r>
            <a:r>
              <a:rPr lang="es-ES" sz="2400" dirty="0" err="1" smtClean="0"/>
              <a:t>queratinocitos</a:t>
            </a:r>
            <a:r>
              <a:rPr lang="es-ES" sz="2400" dirty="0" smtClean="0"/>
              <a:t> de la epidermis y homóloga a la </a:t>
            </a:r>
            <a:r>
              <a:rPr lang="es-ES" sz="2400" dirty="0" err="1" smtClean="0"/>
              <a:t>transglutaminasa</a:t>
            </a:r>
            <a:r>
              <a:rPr lang="es-ES" sz="2400" dirty="0" smtClean="0"/>
              <a:t> tisular (</a:t>
            </a:r>
            <a:r>
              <a:rPr lang="es-ES" sz="2400" dirty="0" err="1" smtClean="0"/>
              <a:t>TGt</a:t>
            </a:r>
            <a:r>
              <a:rPr lang="es-ES" sz="2400" dirty="0" smtClean="0"/>
              <a:t>), blanco de la celiaquía. Los </a:t>
            </a:r>
            <a:r>
              <a:rPr lang="es-ES" sz="2400" dirty="0" err="1" smtClean="0"/>
              <a:t>inmunocomplejos</a:t>
            </a:r>
            <a:r>
              <a:rPr lang="es-ES" sz="2400" dirty="0" smtClean="0"/>
              <a:t> formados desencadenan la cascada inflamatoria, con la consecuente liberación de factores </a:t>
            </a:r>
            <a:r>
              <a:rPr lang="es-ES" sz="2400" dirty="0" err="1" smtClean="0"/>
              <a:t>quimiotácticos</a:t>
            </a:r>
            <a:r>
              <a:rPr lang="es-ES" sz="2400" dirty="0" smtClean="0"/>
              <a:t> que estimulan el aflujo de neutrófilos, y las enzimas liberadas por éstos son responsables de la separación </a:t>
            </a:r>
            <a:r>
              <a:rPr lang="es-ES" sz="2400" dirty="0" err="1" smtClean="0"/>
              <a:t>dermoepidérmica</a:t>
            </a:r>
            <a:r>
              <a:rPr lang="es-ES" sz="2400" dirty="0" smtClean="0"/>
              <a:t>. Además, se describe que los </a:t>
            </a:r>
            <a:r>
              <a:rPr lang="es-ES" sz="2400" dirty="0" err="1" smtClean="0"/>
              <a:t>microtraumatismos</a:t>
            </a:r>
            <a:r>
              <a:rPr lang="es-ES" sz="2400" dirty="0" smtClean="0"/>
              <a:t> en la piel pueden inducir la liberación de citoquinas y la </a:t>
            </a:r>
            <a:r>
              <a:rPr lang="es-ES" sz="2400" dirty="0" err="1" smtClean="0"/>
              <a:t>quimiotaxis</a:t>
            </a:r>
            <a:r>
              <a:rPr lang="es-ES" sz="2400" dirty="0" smtClean="0"/>
              <a:t> de los neutrófilos, lo que explicaría la topografía tan particular de la enfermedad.</a:t>
            </a:r>
          </a:p>
        </p:txBody>
      </p:sp>
      <p:sp>
        <p:nvSpPr>
          <p:cNvPr id="10" name="CuadroTexto 9"/>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sp>
        <p:nvSpPr>
          <p:cNvPr id="2" name="1 Rectángulo"/>
          <p:cNvSpPr/>
          <p:nvPr/>
        </p:nvSpPr>
        <p:spPr>
          <a:xfrm>
            <a:off x="59409" y="75040"/>
            <a:ext cx="8658388"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685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6</a:t>
            </a:fld>
            <a:endParaRPr lang="en-US"/>
          </a:p>
        </p:txBody>
      </p:sp>
      <p:sp>
        <p:nvSpPr>
          <p:cNvPr id="9" name="CuadroTexto 8"/>
          <p:cNvSpPr txBox="1"/>
          <p:nvPr/>
        </p:nvSpPr>
        <p:spPr>
          <a:xfrm>
            <a:off x="162731" y="387457"/>
            <a:ext cx="11820041" cy="6078587"/>
          </a:xfrm>
          <a:prstGeom prst="rect">
            <a:avLst/>
          </a:prstGeom>
          <a:noFill/>
        </p:spPr>
        <p:txBody>
          <a:bodyPr wrap="square" rtlCol="0">
            <a:spAutoFit/>
          </a:bodyPr>
          <a:lstStyle/>
          <a:p>
            <a:pPr algn="just"/>
            <a:r>
              <a:rPr lang="es-ES_tradnl" sz="2400" dirty="0" smtClean="0">
                <a:latin typeface="Calibri" panose="020F0502020204030204" pitchFamily="34" charset="0"/>
                <a:cs typeface="Calibri" panose="020F0502020204030204" pitchFamily="34" charset="0"/>
              </a:rPr>
              <a:t>INTRODUCCIÓN</a:t>
            </a:r>
          </a:p>
          <a:p>
            <a:endParaRPr lang="es-ES" sz="2400" dirty="0" smtClean="0"/>
          </a:p>
          <a:p>
            <a:pPr>
              <a:buFont typeface="Wingdings" pitchFamily="2" charset="2"/>
              <a:buChar char="ü"/>
            </a:pPr>
            <a:r>
              <a:rPr lang="es-ES" sz="2400" dirty="0" smtClean="0"/>
              <a:t>En la EC se encuentran auto anticuerpos circulantes </a:t>
            </a:r>
            <a:r>
              <a:rPr lang="es-ES" sz="2400" dirty="0" err="1" smtClean="0"/>
              <a:t>Ig</a:t>
            </a:r>
            <a:r>
              <a:rPr lang="es-ES" sz="2400" dirty="0" smtClean="0"/>
              <a:t> A e </a:t>
            </a:r>
            <a:r>
              <a:rPr lang="es-ES" sz="2400" dirty="0" err="1" smtClean="0"/>
              <a:t>Ig</a:t>
            </a:r>
            <a:r>
              <a:rPr lang="es-ES" sz="2400" dirty="0" smtClean="0"/>
              <a:t> G anti </a:t>
            </a:r>
            <a:r>
              <a:rPr lang="es-ES" sz="2400" dirty="0" err="1" smtClean="0"/>
              <a:t>tTG</a:t>
            </a:r>
            <a:r>
              <a:rPr lang="es-ES" sz="2400" dirty="0" smtClean="0"/>
              <a:t> y anti </a:t>
            </a:r>
            <a:r>
              <a:rPr lang="es-ES" sz="2400" dirty="0" err="1" smtClean="0"/>
              <a:t>gliadina</a:t>
            </a:r>
            <a:r>
              <a:rPr lang="es-ES" sz="2400" dirty="0" smtClean="0"/>
              <a:t>, mientras que en la DH parece haber anticuerpos </a:t>
            </a:r>
            <a:r>
              <a:rPr lang="es-ES" sz="2400" dirty="0" err="1" smtClean="0"/>
              <a:t>IgA</a:t>
            </a:r>
            <a:r>
              <a:rPr lang="es-ES" sz="2400" dirty="0" smtClean="0"/>
              <a:t> específicos para la </a:t>
            </a:r>
            <a:r>
              <a:rPr lang="es-ES" sz="2400" dirty="0" err="1" smtClean="0"/>
              <a:t>eTG</a:t>
            </a:r>
            <a:r>
              <a:rPr lang="es-ES" sz="2400" dirty="0" smtClean="0"/>
              <a:t>, así como anticuerpos </a:t>
            </a:r>
            <a:r>
              <a:rPr lang="es-ES" sz="2400" dirty="0" err="1" smtClean="0"/>
              <a:t>IgA</a:t>
            </a:r>
            <a:r>
              <a:rPr lang="es-ES" sz="2400" dirty="0" smtClean="0"/>
              <a:t> reactivos tanto a la </a:t>
            </a:r>
            <a:r>
              <a:rPr lang="es-ES" sz="2400" dirty="0" err="1" smtClean="0"/>
              <a:t>tTG</a:t>
            </a:r>
            <a:r>
              <a:rPr lang="es-ES" sz="2400" dirty="0" smtClean="0"/>
              <a:t> como a la </a:t>
            </a:r>
            <a:r>
              <a:rPr lang="es-ES" sz="2400" dirty="0" err="1" smtClean="0"/>
              <a:t>eTG</a:t>
            </a:r>
            <a:r>
              <a:rPr lang="es-ES" sz="2400" dirty="0" smtClean="0"/>
              <a:t>. Como consecuencia de esta respuesta inmunitaria contra la </a:t>
            </a:r>
            <a:r>
              <a:rPr lang="es-ES" sz="2400" dirty="0" err="1" smtClean="0"/>
              <a:t>eTG</a:t>
            </a:r>
            <a:r>
              <a:rPr lang="es-ES" sz="2400" dirty="0" smtClean="0"/>
              <a:t> se produciría un clivaje </a:t>
            </a:r>
            <a:r>
              <a:rPr lang="es-ES" sz="2400" dirty="0" err="1" smtClean="0"/>
              <a:t>subepidérmico</a:t>
            </a:r>
            <a:r>
              <a:rPr lang="es-ES" sz="2400" dirty="0" smtClean="0"/>
              <a:t>, más concretamente a nivel de la lámina lúcida, lo que concuerda con los depósitos de </a:t>
            </a:r>
            <a:r>
              <a:rPr lang="es-ES" sz="2400" dirty="0" err="1" smtClean="0"/>
              <a:t>Ig</a:t>
            </a:r>
            <a:r>
              <a:rPr lang="es-ES" sz="2400" dirty="0" smtClean="0"/>
              <a:t> A y complemento en las papilas dérmicas.</a:t>
            </a:r>
          </a:p>
          <a:p>
            <a:pPr>
              <a:buFont typeface="Wingdings" pitchFamily="2" charset="2"/>
              <a:buChar char="ü"/>
            </a:pPr>
            <a:endParaRPr lang="es-ES" sz="2400" dirty="0" smtClean="0"/>
          </a:p>
          <a:p>
            <a:pPr>
              <a:buFont typeface="Wingdings" pitchFamily="2" charset="2"/>
              <a:buChar char="ü"/>
            </a:pPr>
            <a:r>
              <a:rPr lang="es-ES" sz="2400" dirty="0" smtClean="0"/>
              <a:t>La enteropatía suele ser asintomática en adultos, pero en niños puede manifestarse como dolor abdominal, diarrea, retraso en el crecimiento puberal y alteraciones del esmalte dentario.</a:t>
            </a:r>
          </a:p>
          <a:p>
            <a:r>
              <a:rPr lang="es-ES" sz="2400" dirty="0" smtClean="0"/>
              <a:t>Dado que la tasa de mortalidad del paciente celíaco está incrementada en relación a la población general debido a la mayor frecuencia de linfoma T intestinal, adenocarcinoma de intestino delgado y carcinomas del tercio superior del esófago y faringe, un diagnóstico temprano de EC podría permitir la prevención de los referidos tumores.</a:t>
            </a:r>
          </a:p>
        </p:txBody>
      </p:sp>
      <p:sp>
        <p:nvSpPr>
          <p:cNvPr id="10" name="CuadroTexto 9"/>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sp>
        <p:nvSpPr>
          <p:cNvPr id="2" name="1 Rectángulo"/>
          <p:cNvSpPr/>
          <p:nvPr/>
        </p:nvSpPr>
        <p:spPr>
          <a:xfrm>
            <a:off x="56826" y="0"/>
            <a:ext cx="7297119"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685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7</a:t>
            </a:fld>
            <a:endParaRPr lang="en-US"/>
          </a:p>
        </p:txBody>
      </p:sp>
      <p:sp>
        <p:nvSpPr>
          <p:cNvPr id="9" name="CuadroTexto 8"/>
          <p:cNvSpPr txBox="1"/>
          <p:nvPr/>
        </p:nvSpPr>
        <p:spPr>
          <a:xfrm>
            <a:off x="123986" y="464949"/>
            <a:ext cx="11920780" cy="5709255"/>
          </a:xfrm>
          <a:prstGeom prst="rect">
            <a:avLst/>
          </a:prstGeom>
          <a:noFill/>
        </p:spPr>
        <p:txBody>
          <a:bodyPr wrap="square" rtlCol="0">
            <a:spAutoFit/>
          </a:bodyPr>
          <a:lstStyle/>
          <a:p>
            <a:pPr algn="just"/>
            <a:r>
              <a:rPr lang="es-ES_tradnl" sz="2400" dirty="0">
                <a:latin typeface="Calibri" panose="020F0502020204030204" pitchFamily="34" charset="0"/>
                <a:cs typeface="Calibri" panose="020F0502020204030204" pitchFamily="34" charset="0"/>
              </a:rPr>
              <a:t>CASO </a:t>
            </a:r>
            <a:r>
              <a:rPr lang="es-ES_tradnl" sz="2400" dirty="0" smtClean="0">
                <a:latin typeface="Calibri" panose="020F0502020204030204" pitchFamily="34" charset="0"/>
                <a:cs typeface="Calibri" panose="020F0502020204030204" pitchFamily="34" charset="0"/>
              </a:rPr>
              <a:t>CLÍNICO </a:t>
            </a:r>
          </a:p>
          <a:p>
            <a:pPr algn="just"/>
            <a:endParaRPr lang="en-US" sz="2900" dirty="0">
              <a:latin typeface="Times New Roman" panose="02020603050405020304" pitchFamily="18" charset="0"/>
              <a:cs typeface="Times New Roman" panose="02020603050405020304" pitchFamily="18" charset="0"/>
            </a:endParaRPr>
          </a:p>
          <a:p>
            <a:pPr>
              <a:buFont typeface="Wingdings" pitchFamily="2" charset="2"/>
              <a:buChar char="ü"/>
            </a:pPr>
            <a:r>
              <a:rPr lang="es-ES" sz="2400" dirty="0" smtClean="0"/>
              <a:t>Paciente de sexo masculino que durante un año cursó con una serie de lesiones cutáneas intensamente pruriginosas, ubicadas en codos y rodillas, con base eritematosa, vesículas y excoriaciones de rascado, siendo interpretadas por un médico generalista como eccema, indicando corticoides tópicos.</a:t>
            </a:r>
          </a:p>
          <a:p>
            <a:pPr>
              <a:buFont typeface="Wingdings" pitchFamily="2" charset="2"/>
              <a:buChar char="ü"/>
            </a:pPr>
            <a:endParaRPr lang="es-ES" sz="2400" dirty="0" smtClean="0"/>
          </a:p>
          <a:p>
            <a:pPr>
              <a:buFont typeface="Wingdings" pitchFamily="2" charset="2"/>
              <a:buChar char="ü"/>
            </a:pPr>
            <a:r>
              <a:rPr lang="es-ES" sz="2400" dirty="0" smtClean="0"/>
              <a:t>Al agregarse lesiones en los glúteos el paciente decide consultar con servicio de dermatología.</a:t>
            </a:r>
          </a:p>
          <a:p>
            <a:pPr>
              <a:buFont typeface="Wingdings" pitchFamily="2" charset="2"/>
              <a:buChar char="ü"/>
            </a:pPr>
            <a:endParaRPr lang="es-ES" sz="2400" dirty="0" smtClean="0"/>
          </a:p>
          <a:p>
            <a:pPr>
              <a:buFont typeface="Wingdings" pitchFamily="2" charset="2"/>
              <a:buChar char="ü"/>
            </a:pPr>
            <a:r>
              <a:rPr lang="es-ES" sz="2400" dirty="0" smtClean="0"/>
              <a:t>Al examen presentaba lesiones de piel diseminadas, de forma bilateral, con tendencia a la simetría, localizadas en codos, cara extensora de antebrazos, rodillas y glúteos, caracterizada por un polimorfismo </a:t>
            </a:r>
            <a:r>
              <a:rPr lang="es-ES" sz="2400" dirty="0" err="1" smtClean="0"/>
              <a:t>lesional</a:t>
            </a:r>
            <a:r>
              <a:rPr lang="es-ES" sz="2400" dirty="0" smtClean="0"/>
              <a:t> dado por placas eritematosas mal definidas sobre las que asentaban pápulas eritematosas, vesículas, excoriaciones, y escasas ampollas tensas de contenido claro.</a:t>
            </a:r>
          </a:p>
        </p:txBody>
      </p:sp>
      <p:sp>
        <p:nvSpPr>
          <p:cNvPr id="8" name="CuadroTexto 7"/>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sp>
        <p:nvSpPr>
          <p:cNvPr id="2" name="1 Rectángulo"/>
          <p:cNvSpPr/>
          <p:nvPr/>
        </p:nvSpPr>
        <p:spPr>
          <a:xfrm>
            <a:off x="123986" y="64839"/>
            <a:ext cx="8066868"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7606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068" y="643179"/>
            <a:ext cx="11082580" cy="777573"/>
          </a:xfrm>
        </p:spPr>
        <p:txBody>
          <a:bodyPr>
            <a:normAutofit/>
          </a:bodyPr>
          <a:lstStyle/>
          <a:p>
            <a:r>
              <a:rPr lang="es-ES" sz="2400" dirty="0" smtClean="0"/>
              <a:t>CASO CLÍNICO</a:t>
            </a:r>
            <a:endParaRPr lang="es-ES" sz="2400"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8</a:t>
            </a:fld>
            <a:endParaRPr lang="en-US"/>
          </a:p>
        </p:txBody>
      </p:sp>
      <p:pic>
        <p:nvPicPr>
          <p:cNvPr id="8" name="7 Marcador de contenido" descr="1a03f1.jpg"/>
          <p:cNvPicPr>
            <a:picLocks noGrp="1" noChangeAspect="1"/>
          </p:cNvPicPr>
          <p:nvPr>
            <p:ph idx="1"/>
          </p:nvPr>
        </p:nvPicPr>
        <p:blipFill>
          <a:blip r:embed="rId2"/>
          <a:stretch>
            <a:fillRect/>
          </a:stretch>
        </p:blipFill>
        <p:spPr>
          <a:xfrm>
            <a:off x="1325104" y="1177611"/>
            <a:ext cx="9673821" cy="5310274"/>
          </a:xfrm>
          <a:ln>
            <a:solidFill>
              <a:srgbClr val="FF0000"/>
            </a:solidFill>
          </a:ln>
        </p:spPr>
      </p:pic>
      <p:sp>
        <p:nvSpPr>
          <p:cNvPr id="3" name="2 Rectángulo"/>
          <p:cNvSpPr/>
          <p:nvPr/>
        </p:nvSpPr>
        <p:spPr>
          <a:xfrm>
            <a:off x="142068" y="315264"/>
            <a:ext cx="7576088"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9</a:t>
            </a:fld>
            <a:endParaRPr lang="en-US"/>
          </a:p>
        </p:txBody>
      </p:sp>
      <p:sp>
        <p:nvSpPr>
          <p:cNvPr id="9" name="CuadroTexto 8"/>
          <p:cNvSpPr txBox="1"/>
          <p:nvPr/>
        </p:nvSpPr>
        <p:spPr>
          <a:xfrm>
            <a:off x="232475" y="402956"/>
            <a:ext cx="11750298" cy="6001643"/>
          </a:xfrm>
          <a:prstGeom prst="rect">
            <a:avLst/>
          </a:prstGeom>
          <a:noFill/>
        </p:spPr>
        <p:txBody>
          <a:bodyPr wrap="square" rtlCol="0">
            <a:spAutoFit/>
          </a:bodyPr>
          <a:lstStyle/>
          <a:p>
            <a:pPr algn="just"/>
            <a:r>
              <a:rPr lang="es-ES_tradnl" sz="2400" dirty="0">
                <a:latin typeface="Calibri" panose="020F0502020204030204" pitchFamily="34" charset="0"/>
                <a:cs typeface="Calibri" panose="020F0502020204030204" pitchFamily="34" charset="0"/>
              </a:rPr>
              <a:t>CASO </a:t>
            </a:r>
            <a:r>
              <a:rPr lang="es-ES_tradnl" sz="2400" dirty="0" smtClean="0">
                <a:latin typeface="Calibri" panose="020F0502020204030204" pitchFamily="34" charset="0"/>
                <a:cs typeface="Calibri" panose="020F0502020204030204" pitchFamily="34" charset="0"/>
              </a:rPr>
              <a:t>CLÍNICO </a:t>
            </a:r>
          </a:p>
          <a:p>
            <a:endParaRPr lang="es-ES" sz="2400" dirty="0" smtClean="0"/>
          </a:p>
          <a:p>
            <a:pPr>
              <a:buFont typeface="Wingdings" pitchFamily="2" charset="2"/>
              <a:buChar char="ü"/>
            </a:pPr>
            <a:r>
              <a:rPr lang="es-ES" sz="2400" dirty="0" smtClean="0"/>
              <a:t>Por presentarse sospecha clínica de DH se realizaron dos biopsias por punch, se solicitó serología para evaluar sensibilidad al gluten y dosificación de glucosa 6 fosfato deshidrogenasa (6-GPD) para aplicar tratamiento con </a:t>
            </a:r>
            <a:r>
              <a:rPr lang="es-ES" sz="2400" dirty="0" err="1" smtClean="0"/>
              <a:t>dapsona</a:t>
            </a:r>
            <a:r>
              <a:rPr lang="es-ES" sz="2400" dirty="0" smtClean="0"/>
              <a:t>.</a:t>
            </a:r>
          </a:p>
          <a:p>
            <a:pPr>
              <a:buFont typeface="Wingdings" pitchFamily="2" charset="2"/>
              <a:buChar char="ü"/>
            </a:pPr>
            <a:endParaRPr lang="es-ES" sz="2400" dirty="0" smtClean="0"/>
          </a:p>
          <a:p>
            <a:pPr>
              <a:buFont typeface="Wingdings" pitchFamily="2" charset="2"/>
              <a:buChar char="ü"/>
            </a:pPr>
            <a:r>
              <a:rPr lang="es-ES" sz="2400" dirty="0" smtClean="0"/>
              <a:t>Además se le indicó dieta libre de gluten (DLG) y aplicación de </a:t>
            </a:r>
            <a:r>
              <a:rPr lang="es-ES" sz="2400" dirty="0" err="1" smtClean="0"/>
              <a:t>clobetasol</a:t>
            </a:r>
            <a:r>
              <a:rPr lang="es-ES" sz="2400" dirty="0" smtClean="0"/>
              <a:t> 0,05% crema diaria sobre las lesiones.</a:t>
            </a:r>
          </a:p>
          <a:p>
            <a:pPr>
              <a:buFont typeface="Wingdings" pitchFamily="2" charset="2"/>
              <a:buChar char="ü"/>
            </a:pPr>
            <a:endParaRPr lang="es-ES" sz="2400" dirty="0" smtClean="0"/>
          </a:p>
          <a:p>
            <a:pPr>
              <a:buFont typeface="Wingdings" pitchFamily="2" charset="2"/>
              <a:buChar char="ü"/>
            </a:pPr>
            <a:r>
              <a:rPr lang="es-ES" sz="2400" dirty="0" smtClean="0"/>
              <a:t>La histopatología de la piel </a:t>
            </a:r>
            <a:r>
              <a:rPr lang="es-ES" sz="2400" dirty="0" err="1" smtClean="0"/>
              <a:t>lesional</a:t>
            </a:r>
            <a:r>
              <a:rPr lang="es-ES" sz="2400" dirty="0" smtClean="0"/>
              <a:t> </a:t>
            </a:r>
            <a:r>
              <a:rPr lang="es-ES" sz="2400" dirty="0" smtClean="0"/>
              <a:t>mostró </a:t>
            </a:r>
            <a:r>
              <a:rPr lang="es-ES" sz="2400" dirty="0" smtClean="0"/>
              <a:t>una ampolla con </a:t>
            </a:r>
            <a:r>
              <a:rPr lang="es-ES" sz="2400" dirty="0" err="1" smtClean="0"/>
              <a:t>microabscesos</a:t>
            </a:r>
            <a:r>
              <a:rPr lang="es-ES" sz="2400" dirty="0" smtClean="0"/>
              <a:t> de neutrófilos en las papilas dérmicas. La </a:t>
            </a:r>
            <a:r>
              <a:rPr lang="es-ES" sz="2400" dirty="0" err="1" smtClean="0"/>
              <a:t>inmunofluorescencia</a:t>
            </a:r>
            <a:r>
              <a:rPr lang="es-ES" sz="2400" dirty="0" smtClean="0"/>
              <a:t> directa (IFD) de la piel </a:t>
            </a:r>
            <a:r>
              <a:rPr lang="es-ES" sz="2400" dirty="0" err="1" smtClean="0"/>
              <a:t>perilesional</a:t>
            </a:r>
            <a:r>
              <a:rPr lang="es-ES" sz="2400" dirty="0" smtClean="0"/>
              <a:t> </a:t>
            </a:r>
            <a:r>
              <a:rPr lang="es-ES" sz="2400" dirty="0" smtClean="0"/>
              <a:t>mostró </a:t>
            </a:r>
            <a:r>
              <a:rPr lang="es-ES" sz="2400" dirty="0" smtClean="0"/>
              <a:t>los depósitos granulares de </a:t>
            </a:r>
            <a:r>
              <a:rPr lang="es-ES" sz="2400" dirty="0" err="1" smtClean="0"/>
              <a:t>IgA</a:t>
            </a:r>
            <a:r>
              <a:rPr lang="es-ES" sz="2400" dirty="0" smtClean="0"/>
              <a:t>, </a:t>
            </a:r>
            <a:r>
              <a:rPr lang="es-ES" sz="2400" dirty="0" err="1" smtClean="0"/>
              <a:t>IgG</a:t>
            </a:r>
            <a:r>
              <a:rPr lang="es-ES" sz="2400" dirty="0" smtClean="0"/>
              <a:t> y C3 en el vértice de las papilas y a lo largo de la membrana basal.</a:t>
            </a:r>
          </a:p>
          <a:p>
            <a:pPr>
              <a:buFont typeface="Wingdings" pitchFamily="2" charset="2"/>
              <a:buChar char="ü"/>
            </a:pPr>
            <a:r>
              <a:rPr lang="es-ES" sz="2400" dirty="0" smtClean="0"/>
              <a:t>El estudio serológico evidenció anticuerpos </a:t>
            </a:r>
            <a:r>
              <a:rPr lang="es-ES" sz="2400" dirty="0" err="1" smtClean="0"/>
              <a:t>Ig</a:t>
            </a:r>
            <a:r>
              <a:rPr lang="es-ES" sz="2400" dirty="0" smtClean="0"/>
              <a:t> A anti </a:t>
            </a:r>
            <a:r>
              <a:rPr lang="es-ES" sz="2400" dirty="0" err="1" smtClean="0"/>
              <a:t>endomisio</a:t>
            </a:r>
            <a:r>
              <a:rPr lang="es-ES" sz="2400" dirty="0" smtClean="0"/>
              <a:t> por IFI reactivos, anticuerpos </a:t>
            </a:r>
            <a:r>
              <a:rPr lang="es-ES" sz="2400" dirty="0" err="1" smtClean="0"/>
              <a:t>Ig</a:t>
            </a:r>
            <a:r>
              <a:rPr lang="es-ES" sz="2400" dirty="0" smtClean="0"/>
              <a:t> A e </a:t>
            </a:r>
            <a:r>
              <a:rPr lang="es-ES" sz="2400" dirty="0" err="1" smtClean="0"/>
              <a:t>Ig</a:t>
            </a:r>
            <a:r>
              <a:rPr lang="es-ES" sz="2400" dirty="0" smtClean="0"/>
              <a:t> G anti péptidos </a:t>
            </a:r>
            <a:r>
              <a:rPr lang="es-ES" sz="2400" dirty="0" err="1" smtClean="0"/>
              <a:t>deaminados</a:t>
            </a:r>
            <a:r>
              <a:rPr lang="es-ES" sz="2400" dirty="0" smtClean="0"/>
              <a:t> de </a:t>
            </a:r>
            <a:r>
              <a:rPr lang="es-ES" sz="2400" dirty="0" err="1" smtClean="0"/>
              <a:t>gliadina</a:t>
            </a:r>
            <a:r>
              <a:rPr lang="es-ES" sz="2400" dirty="0" smtClean="0"/>
              <a:t> 63 UA/ml (VN hasta 20), y anticuerpos </a:t>
            </a:r>
            <a:r>
              <a:rPr lang="es-ES" sz="2400" dirty="0" err="1" smtClean="0"/>
              <a:t>IgA</a:t>
            </a:r>
            <a:r>
              <a:rPr lang="es-ES" sz="2400" dirty="0" smtClean="0"/>
              <a:t> anti </a:t>
            </a:r>
            <a:r>
              <a:rPr lang="es-ES" sz="2400" dirty="0" err="1" smtClean="0"/>
              <a:t>transglutaminasa</a:t>
            </a:r>
            <a:r>
              <a:rPr lang="es-ES" sz="2400" dirty="0" smtClean="0"/>
              <a:t> 906 U/ml (VN inferior a 20).</a:t>
            </a:r>
          </a:p>
        </p:txBody>
      </p:sp>
      <p:sp>
        <p:nvSpPr>
          <p:cNvPr id="8" name="CuadroTexto 7"/>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sp>
        <p:nvSpPr>
          <p:cNvPr id="2" name="1 Rectángulo"/>
          <p:cNvSpPr/>
          <p:nvPr/>
        </p:nvSpPr>
        <p:spPr>
          <a:xfrm>
            <a:off x="103323" y="2846"/>
            <a:ext cx="7490846"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7606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5A1883B7-F96E-4789-86B0-AE8707B15CAF}" type="slidenum">
              <a:rPr lang="en-US" smtClean="0"/>
              <a:pPr/>
              <a:t>10</a:t>
            </a:fld>
            <a:endParaRPr lang="en-US"/>
          </a:p>
        </p:txBody>
      </p:sp>
      <p:sp>
        <p:nvSpPr>
          <p:cNvPr id="9" name="CuadroTexto 8"/>
          <p:cNvSpPr txBox="1"/>
          <p:nvPr/>
        </p:nvSpPr>
        <p:spPr>
          <a:xfrm>
            <a:off x="119759" y="552895"/>
            <a:ext cx="12192000" cy="5262979"/>
          </a:xfrm>
          <a:prstGeom prst="rect">
            <a:avLst/>
          </a:prstGeom>
          <a:noFill/>
        </p:spPr>
        <p:txBody>
          <a:bodyPr wrap="square" rtlCol="0">
            <a:spAutoFit/>
          </a:bodyPr>
          <a:lstStyle/>
          <a:p>
            <a:pPr algn="just"/>
            <a:r>
              <a:rPr lang="es-ES_tradnl" sz="2400" dirty="0">
                <a:latin typeface="Calibri" panose="020F0502020204030204" pitchFamily="34" charset="0"/>
                <a:cs typeface="Calibri" panose="020F0502020204030204" pitchFamily="34" charset="0"/>
              </a:rPr>
              <a:t>CASO </a:t>
            </a:r>
            <a:r>
              <a:rPr lang="es-ES_tradnl" sz="2400" dirty="0" smtClean="0">
                <a:latin typeface="Calibri" panose="020F0502020204030204" pitchFamily="34" charset="0"/>
                <a:cs typeface="Calibri" panose="020F0502020204030204" pitchFamily="34" charset="0"/>
              </a:rPr>
              <a:t>CLÍNICO </a:t>
            </a:r>
          </a:p>
          <a:p>
            <a:endParaRPr lang="es-ES" sz="2400" dirty="0" smtClean="0"/>
          </a:p>
          <a:p>
            <a:endParaRPr lang="es-ES" sz="2400" dirty="0" smtClean="0"/>
          </a:p>
          <a:p>
            <a:endParaRPr lang="es-ES" sz="2400" dirty="0" smtClean="0"/>
          </a:p>
          <a:p>
            <a:endParaRPr lang="es-ES" sz="2400" dirty="0" smtClean="0"/>
          </a:p>
          <a:p>
            <a:pPr algn="just"/>
            <a:endParaRPr lang="en-US" sz="2400" dirty="0">
              <a:latin typeface="Times New Roman" panose="02020603050405020304" pitchFamily="18" charset="0"/>
              <a:cs typeface="Times New Roman" panose="02020603050405020304" pitchFamily="18" charset="0"/>
            </a:endParaRPr>
          </a:p>
          <a:p>
            <a:pPr marL="285750" indent="-285750" algn="just"/>
            <a:endParaRPr lang="en-US" sz="2400" dirty="0"/>
          </a:p>
          <a:p>
            <a:pPr marL="342900" indent="-342900" algn="just">
              <a:buFont typeface="Wingdings" pitchFamily="2" charset="2"/>
              <a:buChar char="ü"/>
            </a:pPr>
            <a:endParaRPr lang="es-ES_tradnl" sz="2400" dirty="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s-AR" sz="2400" dirty="0" smtClean="0">
              <a:latin typeface="Times New Roman" panose="02020603050405020304" pitchFamily="18" charset="0"/>
              <a:cs typeface="Times New Roman" panose="02020603050405020304" pitchFamily="18" charset="0"/>
            </a:endParaRPr>
          </a:p>
          <a:p>
            <a:pPr algn="just"/>
            <a:endParaRPr lang="es-AR" sz="2400" dirty="0" smtClean="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p:txBody>
      </p:sp>
      <p:sp>
        <p:nvSpPr>
          <p:cNvPr id="8" name="CuadroTexto 7"/>
          <p:cNvSpPr txBox="1"/>
          <p:nvPr/>
        </p:nvSpPr>
        <p:spPr>
          <a:xfrm>
            <a:off x="11353799" y="6356350"/>
            <a:ext cx="1004455" cy="369332"/>
          </a:xfrm>
          <a:prstGeom prst="rect">
            <a:avLst/>
          </a:prstGeom>
          <a:noFill/>
        </p:spPr>
        <p:txBody>
          <a:bodyPr wrap="square" rtlCol="0">
            <a:spAutoFit/>
          </a:bodyPr>
          <a:lstStyle/>
          <a:p>
            <a:r>
              <a:rPr lang="es-AR" dirty="0" smtClean="0"/>
              <a:t>AR</a:t>
            </a:r>
            <a:endParaRPr lang="en-US" dirty="0"/>
          </a:p>
        </p:txBody>
      </p:sp>
      <p:pic>
        <p:nvPicPr>
          <p:cNvPr id="6" name="5 Imagen" descr="1a03f2.jpg"/>
          <p:cNvPicPr>
            <a:picLocks noChangeAspect="1"/>
          </p:cNvPicPr>
          <p:nvPr/>
        </p:nvPicPr>
        <p:blipFill>
          <a:blip r:embed="rId2"/>
          <a:stretch>
            <a:fillRect/>
          </a:stretch>
        </p:blipFill>
        <p:spPr>
          <a:xfrm>
            <a:off x="2591853" y="364210"/>
            <a:ext cx="7247811" cy="5796580"/>
          </a:xfrm>
          <a:prstGeom prst="rect">
            <a:avLst/>
          </a:prstGeom>
          <a:ln>
            <a:solidFill>
              <a:srgbClr val="FF0000"/>
            </a:solidFill>
          </a:ln>
        </p:spPr>
      </p:pic>
      <p:sp>
        <p:nvSpPr>
          <p:cNvPr id="2" name="1 Rectángulo"/>
          <p:cNvSpPr/>
          <p:nvPr/>
        </p:nvSpPr>
        <p:spPr>
          <a:xfrm>
            <a:off x="10332" y="0"/>
            <a:ext cx="7723322"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7606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6977" y="398896"/>
            <a:ext cx="2603863" cy="557349"/>
          </a:xfrm>
        </p:spPr>
        <p:txBody>
          <a:bodyPr>
            <a:normAutofit fontScale="90000"/>
          </a:bodyPr>
          <a:lstStyle/>
          <a:p>
            <a:r>
              <a:rPr lang="es-ES" sz="2600" b="1" dirty="0" smtClean="0"/>
              <a:t>CASO </a:t>
            </a:r>
            <a:r>
              <a:rPr lang="es-ES" sz="2600" b="1" dirty="0" err="1" smtClean="0"/>
              <a:t>ClÍNICO</a:t>
            </a:r>
            <a:r>
              <a:rPr lang="es-ES" sz="2600" b="1" dirty="0" smtClean="0"/>
              <a:t/>
            </a:r>
            <a:br>
              <a:rPr lang="es-ES" sz="2600" b="1" dirty="0" smtClean="0"/>
            </a:br>
            <a:endParaRPr lang="es-ES" sz="2600" b="1" dirty="0"/>
          </a:p>
        </p:txBody>
      </p:sp>
      <p:sp>
        <p:nvSpPr>
          <p:cNvPr id="3" name="2 Marcador de contenido"/>
          <p:cNvSpPr>
            <a:spLocks noGrp="1"/>
          </p:cNvSpPr>
          <p:nvPr>
            <p:ph idx="1"/>
          </p:nvPr>
        </p:nvSpPr>
        <p:spPr>
          <a:xfrm>
            <a:off x="387458" y="1038386"/>
            <a:ext cx="11522990" cy="5623597"/>
          </a:xfrm>
        </p:spPr>
        <p:txBody>
          <a:bodyPr>
            <a:normAutofit/>
          </a:bodyPr>
          <a:lstStyle/>
          <a:p>
            <a:pPr>
              <a:buFont typeface="Wingdings" pitchFamily="2" charset="2"/>
              <a:buChar char="ü"/>
            </a:pPr>
            <a:r>
              <a:rPr lang="es-ES" dirty="0" smtClean="0"/>
              <a:t> </a:t>
            </a:r>
            <a:r>
              <a:rPr lang="es-ES" sz="2400" dirty="0" smtClean="0"/>
              <a:t>A los 15 días se realizó control del paciente, presentándose libre de síntomas y con escasas lesiones evolucionadas, por lo que se decidió no iniciar tratamiento con </a:t>
            </a:r>
            <a:r>
              <a:rPr lang="es-ES" sz="2400" dirty="0" err="1" smtClean="0"/>
              <a:t>dapsona</a:t>
            </a:r>
            <a:r>
              <a:rPr lang="es-ES" sz="2400" dirty="0" smtClean="0"/>
              <a:t>.</a:t>
            </a:r>
          </a:p>
          <a:p>
            <a:pPr marL="0" indent="0">
              <a:buNone/>
            </a:pPr>
            <a:endParaRPr lang="es-ES" sz="2400" dirty="0" smtClean="0"/>
          </a:p>
          <a:p>
            <a:pPr>
              <a:buFont typeface="Wingdings" pitchFamily="2" charset="2"/>
              <a:buChar char="ü"/>
            </a:pPr>
            <a:r>
              <a:rPr lang="es-ES" sz="2400" dirty="0" smtClean="0"/>
              <a:t> Al mes no presentó ninguna manifestación clínica, así como tampoco en los controles posteriores. Se realizó interconsulta con servicio de gastroenterología, quien solicitó endoscopía digestiva alta con biopsia intestinal, la cual no evidenció hallazgos patológicos, pasados varios meses de iniciada la DLG. La serología en controles posteriores se mantuvo en rangos cercanos a la normalidad.</a:t>
            </a:r>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11</a:t>
            </a:fld>
            <a:endParaRPr lang="en-US" dirty="0"/>
          </a:p>
        </p:txBody>
      </p:sp>
      <p:sp>
        <p:nvSpPr>
          <p:cNvPr id="5" name="4 Rectángulo"/>
          <p:cNvSpPr/>
          <p:nvPr/>
        </p:nvSpPr>
        <p:spPr>
          <a:xfrm>
            <a:off x="56827" y="0"/>
            <a:ext cx="7870556"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749" y="185980"/>
            <a:ext cx="2603863" cy="714103"/>
          </a:xfrm>
        </p:spPr>
        <p:txBody>
          <a:bodyPr>
            <a:normAutofit/>
          </a:bodyPr>
          <a:lstStyle/>
          <a:p>
            <a:r>
              <a:rPr lang="es-ES" sz="2600" b="1" dirty="0" smtClean="0"/>
              <a:t>DISCUSIÓN</a:t>
            </a:r>
            <a:endParaRPr lang="es-ES" sz="2600" b="1" dirty="0"/>
          </a:p>
        </p:txBody>
      </p:sp>
      <p:sp>
        <p:nvSpPr>
          <p:cNvPr id="3" name="2 Marcador de contenido"/>
          <p:cNvSpPr>
            <a:spLocks noGrp="1"/>
          </p:cNvSpPr>
          <p:nvPr>
            <p:ph idx="1"/>
          </p:nvPr>
        </p:nvSpPr>
        <p:spPr>
          <a:xfrm>
            <a:off x="0" y="853440"/>
            <a:ext cx="12017829" cy="5878286"/>
          </a:xfrm>
        </p:spPr>
        <p:txBody>
          <a:bodyPr>
            <a:normAutofit/>
          </a:bodyPr>
          <a:lstStyle/>
          <a:p>
            <a:pPr>
              <a:buFont typeface="Wingdings" pitchFamily="2" charset="2"/>
              <a:buChar char="ü"/>
            </a:pPr>
            <a:r>
              <a:rPr lang="es-ES" dirty="0" smtClean="0"/>
              <a:t> </a:t>
            </a:r>
            <a:endParaRPr lang="es-ES" dirty="0" smtClean="0"/>
          </a:p>
          <a:p>
            <a:pPr>
              <a:buFont typeface="Wingdings" pitchFamily="2" charset="2"/>
              <a:buChar char="ü"/>
            </a:pPr>
            <a:r>
              <a:rPr lang="es-ES" sz="2600" dirty="0" smtClean="0"/>
              <a:t>La </a:t>
            </a:r>
            <a:r>
              <a:rPr lang="es-ES" sz="2600" dirty="0" smtClean="0"/>
              <a:t>DH clínicamente cursa con brotes de pápulas eritematosas, excoriaciones y, en ocasiones, pequeñas ampollas tensas agrupadas, que le dan el aspecto polimorfo a esta entidad. Las lesiones son intensamente pruriginosas y se localizan con mayor frecuencia en los codos, las rodillas, hombros, la región sacra y los glúteos. </a:t>
            </a:r>
            <a:endParaRPr lang="es-ES" sz="2600" dirty="0" smtClean="0"/>
          </a:p>
          <a:p>
            <a:pPr marL="0" indent="0">
              <a:buNone/>
            </a:pPr>
            <a:endParaRPr lang="es-ES" sz="2600" dirty="0" smtClean="0"/>
          </a:p>
          <a:p>
            <a:pPr>
              <a:buFont typeface="Wingdings" pitchFamily="2" charset="2"/>
              <a:buChar char="ü"/>
            </a:pPr>
            <a:r>
              <a:rPr lang="es-ES" sz="2600" dirty="0" smtClean="0"/>
              <a:t>Los principales diagnósticos diferenciales clínicos en adultos son: eccema de contacto, </a:t>
            </a:r>
            <a:r>
              <a:rPr lang="es-ES" sz="2600" dirty="0" err="1" smtClean="0"/>
              <a:t>penfigoide</a:t>
            </a:r>
            <a:r>
              <a:rPr lang="es-ES" sz="2600" dirty="0" smtClean="0"/>
              <a:t> ampollar, dermatosis por </a:t>
            </a:r>
            <a:r>
              <a:rPr lang="es-ES" sz="2600" dirty="0" err="1" smtClean="0"/>
              <a:t>IgA</a:t>
            </a:r>
            <a:r>
              <a:rPr lang="es-ES" sz="2600" dirty="0" smtClean="0"/>
              <a:t> linear, herpes simple y zoster, prurigo, mientras que en niños incluyen: dermatitis atópica, </a:t>
            </a:r>
            <a:r>
              <a:rPr lang="es-ES" sz="2600" dirty="0" err="1" smtClean="0"/>
              <a:t>escabiosis</a:t>
            </a:r>
            <a:r>
              <a:rPr lang="es-ES" sz="2600" dirty="0" smtClean="0"/>
              <a:t>, urticaria, impétigo y prurigo.</a:t>
            </a:r>
          </a:p>
          <a:p>
            <a:endParaRPr lang="es-ES" dirty="0" smtClean="0"/>
          </a:p>
          <a:p>
            <a:pPr>
              <a:buFont typeface="Wingdings" pitchFamily="2" charset="2"/>
              <a:buChar char="ü"/>
            </a:pPr>
            <a:endParaRPr lang="es-ES" dirty="0" smtClean="0"/>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12</a:t>
            </a:fld>
            <a:endParaRPr lang="en-US" dirty="0"/>
          </a:p>
        </p:txBody>
      </p:sp>
      <p:sp>
        <p:nvSpPr>
          <p:cNvPr id="5" name="4 Rectángulo"/>
          <p:cNvSpPr/>
          <p:nvPr/>
        </p:nvSpPr>
        <p:spPr>
          <a:xfrm>
            <a:off x="111071" y="0"/>
            <a:ext cx="7506346"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749" y="185980"/>
            <a:ext cx="2603863" cy="714103"/>
          </a:xfrm>
        </p:spPr>
        <p:txBody>
          <a:bodyPr>
            <a:normAutofit/>
          </a:bodyPr>
          <a:lstStyle/>
          <a:p>
            <a:r>
              <a:rPr lang="es-ES" sz="2600" b="1" dirty="0" smtClean="0"/>
              <a:t>DISCUSIÓN</a:t>
            </a:r>
            <a:endParaRPr lang="es-ES" sz="2600" b="1" dirty="0"/>
          </a:p>
        </p:txBody>
      </p:sp>
      <p:sp>
        <p:nvSpPr>
          <p:cNvPr id="3" name="2 Marcador de contenido"/>
          <p:cNvSpPr>
            <a:spLocks noGrp="1"/>
          </p:cNvSpPr>
          <p:nvPr>
            <p:ph idx="1"/>
          </p:nvPr>
        </p:nvSpPr>
        <p:spPr>
          <a:xfrm>
            <a:off x="0" y="1433592"/>
            <a:ext cx="12017829" cy="5298133"/>
          </a:xfrm>
        </p:spPr>
        <p:txBody>
          <a:bodyPr>
            <a:normAutofit/>
          </a:bodyPr>
          <a:lstStyle/>
          <a:p>
            <a:pPr>
              <a:buFont typeface="Wingdings" pitchFamily="2" charset="2"/>
              <a:buChar char="ü"/>
            </a:pPr>
            <a:r>
              <a:rPr lang="es-ES" sz="2600" dirty="0" smtClean="0"/>
              <a:t>Si </a:t>
            </a:r>
            <a:r>
              <a:rPr lang="es-ES" sz="2600" dirty="0" smtClean="0"/>
              <a:t>bien el 100% de los pacientes con DH tiene hipersensibilidad digestiva al gluten, el 60-70% no presenta síntomas intestinales en el momento del diagnóstico. En estos casos, la afectación cutánea es primordial para pesquisar el daño intestinal y es indispensable la realización de una </a:t>
            </a:r>
            <a:r>
              <a:rPr lang="es-ES" sz="2600" dirty="0" err="1" smtClean="0"/>
              <a:t>videoendoscopía</a:t>
            </a:r>
            <a:r>
              <a:rPr lang="es-ES" sz="2600" dirty="0" smtClean="0"/>
              <a:t> digestiva alta con toma de biopsia en todos los pacientes</a:t>
            </a:r>
            <a:r>
              <a:rPr lang="es-ES" sz="2600" dirty="0" smtClean="0"/>
              <a:t>.</a:t>
            </a:r>
          </a:p>
          <a:p>
            <a:pPr marL="0" indent="0">
              <a:buNone/>
            </a:pPr>
            <a:endParaRPr lang="es-ES" sz="2600" dirty="0" smtClean="0"/>
          </a:p>
          <a:p>
            <a:pPr>
              <a:buFont typeface="Wingdings" pitchFamily="2" charset="2"/>
              <a:buChar char="ü"/>
            </a:pPr>
            <a:r>
              <a:rPr lang="es-ES" sz="2600" dirty="0" smtClean="0"/>
              <a:t>Se estima que solo alrededor de un 5% de los pacientes celíacos desarrollará una DH durante su vida.</a:t>
            </a:r>
          </a:p>
          <a:p>
            <a:endParaRPr lang="es-ES" dirty="0" smtClean="0"/>
          </a:p>
          <a:p>
            <a:pPr>
              <a:buFont typeface="Wingdings" pitchFamily="2" charset="2"/>
              <a:buChar char="ü"/>
            </a:pPr>
            <a:endParaRPr lang="es-ES" dirty="0" smtClean="0"/>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13</a:t>
            </a:fld>
            <a:endParaRPr lang="en-US" dirty="0"/>
          </a:p>
        </p:txBody>
      </p:sp>
      <p:sp>
        <p:nvSpPr>
          <p:cNvPr id="5" name="4 Rectángulo"/>
          <p:cNvSpPr/>
          <p:nvPr/>
        </p:nvSpPr>
        <p:spPr>
          <a:xfrm>
            <a:off x="111071" y="0"/>
            <a:ext cx="7506346"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7983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1736" y="336760"/>
            <a:ext cx="2603863" cy="714103"/>
          </a:xfrm>
        </p:spPr>
        <p:txBody>
          <a:bodyPr>
            <a:normAutofit/>
          </a:bodyPr>
          <a:lstStyle/>
          <a:p>
            <a:r>
              <a:rPr lang="es-ES" sz="2400" b="1" dirty="0" smtClean="0"/>
              <a:t>DISCUSIÓN</a:t>
            </a:r>
            <a:endParaRPr lang="es-ES" sz="2400" b="1" dirty="0"/>
          </a:p>
        </p:txBody>
      </p:sp>
      <p:sp>
        <p:nvSpPr>
          <p:cNvPr id="3" name="2 Marcador de contenido"/>
          <p:cNvSpPr>
            <a:spLocks noGrp="1"/>
          </p:cNvSpPr>
          <p:nvPr>
            <p:ph idx="1"/>
          </p:nvPr>
        </p:nvSpPr>
        <p:spPr>
          <a:xfrm>
            <a:off x="180813" y="1337276"/>
            <a:ext cx="11684615" cy="4722561"/>
          </a:xfrm>
        </p:spPr>
        <p:txBody>
          <a:bodyPr>
            <a:normAutofit/>
          </a:bodyPr>
          <a:lstStyle/>
          <a:p>
            <a:pPr>
              <a:buNone/>
            </a:pPr>
            <a:r>
              <a:rPr lang="es-ES" dirty="0" smtClean="0"/>
              <a:t> </a:t>
            </a:r>
          </a:p>
          <a:p>
            <a:pPr>
              <a:buFont typeface="Wingdings" pitchFamily="2" charset="2"/>
              <a:buChar char="ü"/>
            </a:pPr>
            <a:r>
              <a:rPr lang="es-ES" sz="2400" dirty="0" smtClean="0"/>
              <a:t>En la histopatología, puede haber edema de la dermis papilar, acumulo de neutrófilos en la punta de las papilas dérmicas y ampollas </a:t>
            </a:r>
            <a:r>
              <a:rPr lang="es-ES" sz="2400" dirty="0" err="1" smtClean="0"/>
              <a:t>subepidérmicas</a:t>
            </a:r>
            <a:r>
              <a:rPr lang="es-ES" sz="2400" dirty="0" smtClean="0"/>
              <a:t> no </a:t>
            </a:r>
            <a:r>
              <a:rPr lang="es-ES" sz="2400" dirty="0" err="1" smtClean="0"/>
              <a:t>acantolíticas</a:t>
            </a:r>
            <a:r>
              <a:rPr lang="es-ES" sz="2400" dirty="0" smtClean="0"/>
              <a:t> con contenido </a:t>
            </a:r>
            <a:r>
              <a:rPr lang="es-ES" sz="2400" dirty="0" err="1" smtClean="0"/>
              <a:t>neutrofílico</a:t>
            </a:r>
            <a:r>
              <a:rPr lang="es-ES" sz="2400" dirty="0" smtClean="0"/>
              <a:t>. La positividad de la IFD con evidencia de depósitos granulares de </a:t>
            </a:r>
            <a:r>
              <a:rPr lang="es-ES" sz="2400" dirty="0" err="1" smtClean="0"/>
              <a:t>IgA</a:t>
            </a:r>
            <a:r>
              <a:rPr lang="es-ES" sz="2400" dirty="0" smtClean="0"/>
              <a:t> en las papilas dérmicas, en la membrana basal o en ambas es patognomónica e indispensable para la confirmación diagnóstica.</a:t>
            </a:r>
          </a:p>
          <a:p>
            <a:pPr>
              <a:buFont typeface="Wingdings" pitchFamily="2" charset="2"/>
              <a:buChar char="ü"/>
            </a:pPr>
            <a:r>
              <a:rPr lang="es-ES" sz="2400" dirty="0" smtClean="0"/>
              <a:t>Para completar la valoración de la enteropatía por sensibilidad al gluten se debe solicitar serología. Los anticuerpos anti </a:t>
            </a:r>
            <a:r>
              <a:rPr lang="es-ES" sz="2400" dirty="0" err="1" smtClean="0"/>
              <a:t>tTG</a:t>
            </a:r>
            <a:r>
              <a:rPr lang="es-ES" sz="2400" dirty="0" smtClean="0"/>
              <a:t>, basados en test de ELISA, presentan una sensibilidad entre el 48,8 y el 89,1%, y una especificidad entre 97,6 y 100%. Los anticuerpos </a:t>
            </a:r>
            <a:r>
              <a:rPr lang="es-ES" sz="2400" dirty="0" err="1" smtClean="0"/>
              <a:t>antiendomisio</a:t>
            </a:r>
            <a:r>
              <a:rPr lang="es-ES" sz="2400" dirty="0" smtClean="0"/>
              <a:t> de músculo liso utilizando técnicas de </a:t>
            </a:r>
            <a:r>
              <a:rPr lang="es-ES" sz="2400" dirty="0" err="1" smtClean="0"/>
              <a:t>inmunofluorescencia</a:t>
            </a:r>
            <a:r>
              <a:rPr lang="es-ES" sz="2400" dirty="0" smtClean="0"/>
              <a:t> indirecta, son altamente específicos de enteropatía, alcanzando casi el 100% de especificidad, y también son muy específicos, aunque moderadamente sensibles para el diagnóstico de DH.</a:t>
            </a:r>
          </a:p>
          <a:p>
            <a:pPr marL="0" indent="0">
              <a:buNone/>
            </a:pPr>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14</a:t>
            </a:fld>
            <a:endParaRPr lang="en-US" dirty="0"/>
          </a:p>
        </p:txBody>
      </p:sp>
      <p:sp>
        <p:nvSpPr>
          <p:cNvPr id="5" name="4 Rectángulo"/>
          <p:cNvSpPr/>
          <p:nvPr/>
        </p:nvSpPr>
        <p:spPr>
          <a:xfrm>
            <a:off x="72325" y="90539"/>
            <a:ext cx="7979044"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241" y="232475"/>
            <a:ext cx="2518622" cy="481628"/>
          </a:xfrm>
        </p:spPr>
        <p:txBody>
          <a:bodyPr>
            <a:normAutofit/>
          </a:bodyPr>
          <a:lstStyle/>
          <a:p>
            <a:r>
              <a:rPr lang="es-ES" sz="2600" b="1" dirty="0" smtClean="0"/>
              <a:t>DISCUSIÓN</a:t>
            </a:r>
            <a:endParaRPr lang="es-ES" sz="2600" b="1" dirty="0"/>
          </a:p>
        </p:txBody>
      </p:sp>
      <p:sp>
        <p:nvSpPr>
          <p:cNvPr id="3" name="2 Marcador de contenido"/>
          <p:cNvSpPr>
            <a:spLocks noGrp="1"/>
          </p:cNvSpPr>
          <p:nvPr>
            <p:ph idx="1"/>
          </p:nvPr>
        </p:nvSpPr>
        <p:spPr>
          <a:xfrm>
            <a:off x="271220" y="788643"/>
            <a:ext cx="11599375" cy="5681899"/>
          </a:xfrm>
        </p:spPr>
        <p:txBody>
          <a:bodyPr>
            <a:normAutofit/>
          </a:bodyPr>
          <a:lstStyle/>
          <a:p>
            <a:pPr>
              <a:buFont typeface="Wingdings" pitchFamily="2" charset="2"/>
              <a:buChar char="ü"/>
            </a:pPr>
            <a:r>
              <a:rPr lang="es-ES" dirty="0" smtClean="0"/>
              <a:t> </a:t>
            </a:r>
            <a:r>
              <a:rPr lang="es-ES" sz="2400" dirty="0" smtClean="0"/>
              <a:t>Se describió la asociación con otras enfermedades </a:t>
            </a:r>
            <a:r>
              <a:rPr lang="es-ES" sz="2400" dirty="0" err="1" smtClean="0"/>
              <a:t>autoinmunitarias</a:t>
            </a:r>
            <a:r>
              <a:rPr lang="es-ES" sz="2400" dirty="0" smtClean="0"/>
              <a:t>, entre las que se destacan: tiroiditis de Hashimoto, diabetes tipo 1, síndrome de </a:t>
            </a:r>
            <a:r>
              <a:rPr lang="es-ES" sz="2400" dirty="0" err="1" smtClean="0"/>
              <a:t>Sjögren</a:t>
            </a:r>
            <a:r>
              <a:rPr lang="es-ES" sz="2400" dirty="0" smtClean="0"/>
              <a:t>, anemia perniciosa, </a:t>
            </a:r>
            <a:r>
              <a:rPr lang="es-ES" sz="2400" dirty="0" err="1" smtClean="0"/>
              <a:t>dermatomiositis</a:t>
            </a:r>
            <a:r>
              <a:rPr lang="es-ES" sz="2400" dirty="0" smtClean="0"/>
              <a:t>, </a:t>
            </a:r>
            <a:r>
              <a:rPr lang="es-ES" sz="2400" dirty="0" err="1" smtClean="0"/>
              <a:t>vitiligo</a:t>
            </a:r>
            <a:r>
              <a:rPr lang="es-ES" sz="2400" dirty="0" smtClean="0"/>
              <a:t> y artritis reumatoide; por lo tanto, se sugiere la determinación de anticuerpos </a:t>
            </a:r>
            <a:r>
              <a:rPr lang="es-ES" sz="2400" dirty="0" err="1" smtClean="0"/>
              <a:t>antitiroideos</a:t>
            </a:r>
            <a:r>
              <a:rPr lang="es-ES" sz="2400" dirty="0" smtClean="0"/>
              <a:t> y antinucleares, hemograma, glucemia y función tiroidea en la evaluación de estos pacientes.</a:t>
            </a:r>
          </a:p>
          <a:p>
            <a:pPr>
              <a:buFont typeface="Wingdings" pitchFamily="2" charset="2"/>
              <a:buChar char="ü"/>
            </a:pPr>
            <a:r>
              <a:rPr lang="es-ES" sz="2400" dirty="0" smtClean="0"/>
              <a:t> El tratamiento de primera línea es la eliminación estricta del gluten de la dieta. Esto mejora la incidencia de enfermedades </a:t>
            </a:r>
            <a:r>
              <a:rPr lang="es-ES" sz="2400" dirty="0" err="1" smtClean="0"/>
              <a:t>autoinmunitarias</a:t>
            </a:r>
            <a:r>
              <a:rPr lang="es-ES" sz="2400" dirty="0" smtClean="0"/>
              <a:t>  asociadas, la afectación intestinal y la subsecuente aparición de linfomas, aunque este tema aun es controvertido.</a:t>
            </a:r>
          </a:p>
          <a:p>
            <a:pPr>
              <a:buFont typeface="Wingdings" pitchFamily="2" charset="2"/>
              <a:buChar char="ü"/>
            </a:pPr>
            <a:r>
              <a:rPr lang="es-ES" sz="2400" dirty="0" smtClean="0"/>
              <a:t>Con la DLG se logra controlar las manifestaciones cutáneas y digestivas, aunque puede tardar hasta 1-2 años en observarse la remisión de las lesiones cutáneas. </a:t>
            </a:r>
          </a:p>
          <a:p>
            <a:pPr>
              <a:buFont typeface="Wingdings" pitchFamily="2" charset="2"/>
              <a:buChar char="ü"/>
            </a:pPr>
            <a:r>
              <a:rPr lang="es-ES" sz="2400" dirty="0" smtClean="0"/>
              <a:t>Se deben evitar estrictamente los alimentos que contengan trigo, cebada o centeno, dieta que debe mantenerse de por vida, ya que los pacientes recaen al reintroducir el gluten en la dieta.</a:t>
            </a:r>
          </a:p>
          <a:p>
            <a:pPr>
              <a:buFont typeface="Wingdings" pitchFamily="2" charset="2"/>
              <a:buChar char="ü"/>
            </a:pPr>
            <a:endParaRPr lang="es-ES" dirty="0" smtClean="0"/>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15</a:t>
            </a:fld>
            <a:endParaRPr lang="en-US" dirty="0"/>
          </a:p>
        </p:txBody>
      </p:sp>
      <p:sp>
        <p:nvSpPr>
          <p:cNvPr id="5" name="4 Rectángulo"/>
          <p:cNvSpPr/>
          <p:nvPr/>
        </p:nvSpPr>
        <p:spPr>
          <a:xfrm>
            <a:off x="64575" y="-41197"/>
            <a:ext cx="7242875"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6203" y="272315"/>
            <a:ext cx="2603863" cy="714103"/>
          </a:xfrm>
        </p:spPr>
        <p:txBody>
          <a:bodyPr>
            <a:normAutofit/>
          </a:bodyPr>
          <a:lstStyle/>
          <a:p>
            <a:r>
              <a:rPr lang="es-ES" sz="2400" b="1" dirty="0" smtClean="0"/>
              <a:t>DISCUSIÓN</a:t>
            </a:r>
            <a:endParaRPr lang="es-ES" sz="2400" b="1" dirty="0"/>
          </a:p>
        </p:txBody>
      </p:sp>
      <p:sp>
        <p:nvSpPr>
          <p:cNvPr id="3" name="2 Marcador de contenido"/>
          <p:cNvSpPr>
            <a:spLocks noGrp="1"/>
          </p:cNvSpPr>
          <p:nvPr>
            <p:ph idx="1"/>
          </p:nvPr>
        </p:nvSpPr>
        <p:spPr>
          <a:xfrm>
            <a:off x="255724" y="937646"/>
            <a:ext cx="11645870" cy="5856072"/>
          </a:xfrm>
        </p:spPr>
        <p:txBody>
          <a:bodyPr>
            <a:normAutofit/>
          </a:bodyPr>
          <a:lstStyle/>
          <a:p>
            <a:pPr>
              <a:buFont typeface="Wingdings" pitchFamily="2" charset="2"/>
              <a:buChar char="ü"/>
            </a:pPr>
            <a:r>
              <a:rPr lang="es-ES" dirty="0" smtClean="0"/>
              <a:t> La </a:t>
            </a:r>
            <a:r>
              <a:rPr lang="es-ES" dirty="0" err="1"/>
              <a:t>d</a:t>
            </a:r>
            <a:r>
              <a:rPr lang="es-ES" dirty="0" err="1" smtClean="0"/>
              <a:t>apsona</a:t>
            </a:r>
            <a:r>
              <a:rPr lang="es-ES" dirty="0" smtClean="0"/>
              <a:t> </a:t>
            </a:r>
            <a:r>
              <a:rPr lang="es-ES" dirty="0" smtClean="0"/>
              <a:t>suprime en pocos días la sintomatología cutánea, pero no es </a:t>
            </a:r>
            <a:r>
              <a:rPr lang="es-ES" dirty="0" smtClean="0"/>
              <a:t>efectiva </a:t>
            </a:r>
            <a:r>
              <a:rPr lang="es-ES" dirty="0" smtClean="0"/>
              <a:t>sobre las manifestaciones intestinales y no tiene efectos curativos, ya que se producen recaídas tras su suspensión. Su mecanismo de acción no es del todo conocido. Se cree que actúa a través de su efecto antiinflamatorio, al inhibir la adhesión de </a:t>
            </a:r>
            <a:r>
              <a:rPr lang="es-ES" dirty="0" err="1" smtClean="0"/>
              <a:t>neutrófilos</a:t>
            </a:r>
            <a:r>
              <a:rPr lang="es-ES" dirty="0" smtClean="0"/>
              <a:t> al endotelio vascular, inhibir la </a:t>
            </a:r>
            <a:r>
              <a:rPr lang="es-ES" dirty="0" err="1" smtClean="0"/>
              <a:t>quimiotaxis</a:t>
            </a:r>
            <a:r>
              <a:rPr lang="es-ES" dirty="0" smtClean="0"/>
              <a:t> y la producción de </a:t>
            </a:r>
            <a:r>
              <a:rPr lang="es-ES" dirty="0" err="1" smtClean="0"/>
              <a:t>lipooxigenasa</a:t>
            </a:r>
            <a:r>
              <a:rPr lang="es-ES" dirty="0" smtClean="0"/>
              <a:t>, así como la acción de la </a:t>
            </a:r>
            <a:r>
              <a:rPr lang="es-ES" dirty="0" err="1" smtClean="0"/>
              <a:t>mieloperoxidasa</a:t>
            </a:r>
            <a:r>
              <a:rPr lang="es-ES" dirty="0" smtClean="0"/>
              <a:t> de </a:t>
            </a:r>
            <a:r>
              <a:rPr lang="es-ES" dirty="0" err="1" smtClean="0"/>
              <a:t>neutrófilos</a:t>
            </a:r>
            <a:r>
              <a:rPr lang="es-ES" dirty="0" smtClean="0"/>
              <a:t> y </a:t>
            </a:r>
            <a:r>
              <a:rPr lang="es-ES" dirty="0" err="1" smtClean="0"/>
              <a:t>eosinófilos</a:t>
            </a:r>
            <a:r>
              <a:rPr lang="es-ES" dirty="0" smtClean="0"/>
              <a:t>.</a:t>
            </a:r>
          </a:p>
          <a:p>
            <a:pPr>
              <a:buFont typeface="Wingdings" pitchFamily="2" charset="2"/>
              <a:buChar char="ü"/>
            </a:pPr>
            <a:r>
              <a:rPr lang="es-ES" dirty="0" smtClean="0"/>
              <a:t>Antes de iniciar la administración de </a:t>
            </a:r>
            <a:r>
              <a:rPr lang="es-ES" dirty="0" err="1" smtClean="0"/>
              <a:t>dapsona</a:t>
            </a:r>
            <a:r>
              <a:rPr lang="es-ES" dirty="0" smtClean="0"/>
              <a:t> debe realizarse la determinación de glucosa-6-fosfato-deshidrogenasa (G6PD), así como un hemograma y bioquímica general. Se comienza el tratamiento con dosis de 50 mg/día aumentando hasta 200 mg/día según la respuesta y tolerancia. </a:t>
            </a:r>
          </a:p>
          <a:p>
            <a:pPr>
              <a:buFont typeface="Wingdings" pitchFamily="2" charset="2"/>
              <a:buChar char="ü"/>
            </a:pPr>
            <a:endParaRPr lang="es-ES" dirty="0" smtClean="0"/>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16</a:t>
            </a:fld>
            <a:endParaRPr lang="en-US" dirty="0"/>
          </a:p>
        </p:txBody>
      </p:sp>
      <p:sp>
        <p:nvSpPr>
          <p:cNvPr id="5" name="4 Rectángulo"/>
          <p:cNvSpPr/>
          <p:nvPr/>
        </p:nvSpPr>
        <p:spPr>
          <a:xfrm>
            <a:off x="173063" y="67291"/>
            <a:ext cx="7405607"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3436" y="584994"/>
            <a:ext cx="2603863" cy="714103"/>
          </a:xfrm>
        </p:spPr>
        <p:txBody>
          <a:bodyPr>
            <a:normAutofit/>
          </a:bodyPr>
          <a:lstStyle/>
          <a:p>
            <a:r>
              <a:rPr lang="es-ES" sz="2600" b="1" dirty="0" smtClean="0"/>
              <a:t>DISCUSIÓN</a:t>
            </a:r>
            <a:endParaRPr lang="es-ES" sz="2600" b="1" dirty="0"/>
          </a:p>
        </p:txBody>
      </p:sp>
      <p:sp>
        <p:nvSpPr>
          <p:cNvPr id="3" name="2 Marcador de contenido"/>
          <p:cNvSpPr>
            <a:spLocks noGrp="1"/>
          </p:cNvSpPr>
          <p:nvPr>
            <p:ph idx="1"/>
          </p:nvPr>
        </p:nvSpPr>
        <p:spPr>
          <a:xfrm>
            <a:off x="247974" y="790412"/>
            <a:ext cx="11645870" cy="5856072"/>
          </a:xfrm>
        </p:spPr>
        <p:txBody>
          <a:bodyPr>
            <a:normAutofit/>
          </a:bodyPr>
          <a:lstStyle/>
          <a:p>
            <a:pPr marL="0" indent="0">
              <a:buNone/>
            </a:pPr>
            <a:r>
              <a:rPr lang="es-ES" dirty="0" smtClean="0"/>
              <a:t> </a:t>
            </a:r>
          </a:p>
          <a:p>
            <a:pPr>
              <a:buFont typeface="Wingdings" pitchFamily="2" charset="2"/>
              <a:buChar char="ü"/>
            </a:pPr>
            <a:r>
              <a:rPr lang="es-ES" sz="2400" dirty="0" smtClean="0"/>
              <a:t>La </a:t>
            </a:r>
            <a:r>
              <a:rPr lang="es-ES" sz="2400" dirty="0" err="1" smtClean="0"/>
              <a:t>dapsona</a:t>
            </a:r>
            <a:r>
              <a:rPr lang="es-ES" sz="2400" dirty="0" smtClean="0"/>
              <a:t> produce unos efectos tóxicos normalmente dosis-dependientes que no siempre requieren la retirada del fármaco. El mas frecuente es la hemólisis, puede producir también </a:t>
            </a:r>
            <a:r>
              <a:rPr lang="es-ES" sz="2400" dirty="0" err="1" smtClean="0"/>
              <a:t>metahemoglobinemia</a:t>
            </a:r>
            <a:r>
              <a:rPr lang="es-ES" sz="2400" dirty="0" smtClean="0"/>
              <a:t>. </a:t>
            </a:r>
          </a:p>
          <a:p>
            <a:pPr>
              <a:buFont typeface="Wingdings" pitchFamily="2" charset="2"/>
              <a:buChar char="ü"/>
            </a:pPr>
            <a:r>
              <a:rPr lang="es-ES" sz="2400" dirty="0" smtClean="0"/>
              <a:t>Se realizará hemograma con </a:t>
            </a:r>
            <a:r>
              <a:rPr lang="es-ES" sz="2400" dirty="0" err="1" smtClean="0"/>
              <a:t>reticulocitos</a:t>
            </a:r>
            <a:r>
              <a:rPr lang="es-ES" sz="2400" dirty="0" smtClean="0"/>
              <a:t>, perfil hepático y renal. </a:t>
            </a:r>
          </a:p>
          <a:p>
            <a:pPr>
              <a:buFont typeface="Wingdings" pitchFamily="2" charset="2"/>
              <a:buChar char="ü"/>
            </a:pPr>
            <a:r>
              <a:rPr lang="es-ES" sz="2400" dirty="0" smtClean="0"/>
              <a:t>La determinación de metahemoglobina solo es necesaria en casos de clínica sugestiva (cianosis, cefalea, taquicardia, taquipnea, confusión). La metahemoglobina es peor tolerada en casos de comorbilidad (anemia, enfermedad cardiopulmonar y otros procesos que comprometen la oxigenación), cifras superiores al 20% exigen la retirada del fármaco y niveles superiores al 30% deben tratarse con azul de metileno. Debe monitorizarse la toxicidad inicialmente cada semana o quincenal, mensualmente el primer trimestre y posteriormente cada 3-6 meses.</a:t>
            </a:r>
            <a:endParaRPr lang="es-ES" dirty="0" smtClean="0"/>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17</a:t>
            </a:fld>
            <a:endParaRPr lang="en-US" dirty="0"/>
          </a:p>
        </p:txBody>
      </p:sp>
      <p:sp>
        <p:nvSpPr>
          <p:cNvPr id="5" name="4 Rectángulo"/>
          <p:cNvSpPr/>
          <p:nvPr/>
        </p:nvSpPr>
        <p:spPr>
          <a:xfrm>
            <a:off x="173063" y="348055"/>
            <a:ext cx="7405607"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8579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2475" y="356461"/>
            <a:ext cx="2603863" cy="714103"/>
          </a:xfrm>
        </p:spPr>
        <p:txBody>
          <a:bodyPr>
            <a:normAutofit/>
          </a:bodyPr>
          <a:lstStyle/>
          <a:p>
            <a:r>
              <a:rPr lang="es-ES" sz="2600" b="1" dirty="0" smtClean="0"/>
              <a:t>DISCUSIÓN</a:t>
            </a:r>
            <a:endParaRPr lang="es-ES" sz="2600" b="1" dirty="0"/>
          </a:p>
        </p:txBody>
      </p:sp>
      <p:sp>
        <p:nvSpPr>
          <p:cNvPr id="3" name="2 Marcador de contenido"/>
          <p:cNvSpPr>
            <a:spLocks noGrp="1"/>
          </p:cNvSpPr>
          <p:nvPr>
            <p:ph idx="1"/>
          </p:nvPr>
        </p:nvSpPr>
        <p:spPr>
          <a:xfrm>
            <a:off x="379708" y="1449091"/>
            <a:ext cx="11591626" cy="5602637"/>
          </a:xfrm>
        </p:spPr>
        <p:txBody>
          <a:bodyPr>
            <a:normAutofit/>
          </a:bodyPr>
          <a:lstStyle/>
          <a:p>
            <a:pPr>
              <a:buFont typeface="Wingdings" pitchFamily="2" charset="2"/>
              <a:buChar char="ü"/>
            </a:pPr>
            <a:r>
              <a:rPr lang="es-ES" sz="2400" dirty="0" smtClean="0"/>
              <a:t>El seguimiento del paciente una vez controladas las manifestaciones clínicas, y suspendida la </a:t>
            </a:r>
            <a:r>
              <a:rPr lang="es-ES" sz="2400" dirty="0" err="1"/>
              <a:t>d</a:t>
            </a:r>
            <a:r>
              <a:rPr lang="es-ES" sz="2400" dirty="0" err="1" smtClean="0"/>
              <a:t>apsona</a:t>
            </a:r>
            <a:r>
              <a:rPr lang="es-ES" sz="2400" dirty="0" smtClean="0"/>
              <a:t>, debe realizarse de forma periódica, a los 6 meses del diagnóstico, y luego anualmente</a:t>
            </a:r>
            <a:r>
              <a:rPr lang="es-ES" sz="2400" dirty="0" smtClean="0"/>
              <a:t>.</a:t>
            </a:r>
          </a:p>
          <a:p>
            <a:pPr marL="0" indent="0">
              <a:buNone/>
            </a:pPr>
            <a:endParaRPr lang="es-ES" sz="2400" dirty="0" smtClean="0"/>
          </a:p>
          <a:p>
            <a:pPr>
              <a:buFont typeface="Wingdings" pitchFamily="2" charset="2"/>
              <a:buChar char="ü"/>
            </a:pPr>
            <a:r>
              <a:rPr lang="es-ES" sz="2400" dirty="0" smtClean="0"/>
              <a:t>No es frecuente que la enfermedad se logre controlar en sus inicios exclusivamente con la DLG, por lo tanto en la mayoría de los casos se deberá recurrir al uso de </a:t>
            </a:r>
            <a:r>
              <a:rPr lang="es-ES" sz="2400" dirty="0" err="1"/>
              <a:t>d</a:t>
            </a:r>
            <a:r>
              <a:rPr lang="es-ES" sz="2400" dirty="0" err="1" smtClean="0"/>
              <a:t>apsona</a:t>
            </a:r>
            <a:r>
              <a:rPr lang="es-ES" sz="2400" dirty="0" smtClean="0"/>
              <a:t>. Sin embargo el paciente del presente caso logró controlar la sintomatología solo con la dieta estricta y corticoides tópicos, por lo que se trata de un caso inusual. El uso de antihistamínicos orales y corticoides tópicos muy potentes es útil ocasionalmente en el control de los síntomas, como lo fue en éste caso; mientras que los corticoides sistémicos no están indicados en la DH.</a:t>
            </a:r>
          </a:p>
          <a:p>
            <a:pPr marL="0" indent="0">
              <a:buNone/>
            </a:pPr>
            <a:r>
              <a:rPr lang="es-ES" sz="2400" dirty="0" smtClean="0"/>
              <a:t> </a:t>
            </a:r>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18</a:t>
            </a:fld>
            <a:endParaRPr lang="en-US" dirty="0"/>
          </a:p>
        </p:txBody>
      </p:sp>
      <p:sp>
        <p:nvSpPr>
          <p:cNvPr id="6" name="5 Rectángulo"/>
          <p:cNvSpPr/>
          <p:nvPr/>
        </p:nvSpPr>
        <p:spPr>
          <a:xfrm>
            <a:off x="72325" y="0"/>
            <a:ext cx="7126638"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2475" y="356461"/>
            <a:ext cx="2603863" cy="714103"/>
          </a:xfrm>
        </p:spPr>
        <p:txBody>
          <a:bodyPr>
            <a:normAutofit/>
          </a:bodyPr>
          <a:lstStyle/>
          <a:p>
            <a:r>
              <a:rPr lang="es-ES" sz="2600" b="1" dirty="0" smtClean="0"/>
              <a:t>DISCUSIÓN</a:t>
            </a:r>
            <a:endParaRPr lang="es-ES" sz="2600" b="1" dirty="0"/>
          </a:p>
        </p:txBody>
      </p:sp>
      <p:sp>
        <p:nvSpPr>
          <p:cNvPr id="3" name="2 Marcador de contenido"/>
          <p:cNvSpPr>
            <a:spLocks noGrp="1"/>
          </p:cNvSpPr>
          <p:nvPr>
            <p:ph idx="1"/>
          </p:nvPr>
        </p:nvSpPr>
        <p:spPr>
          <a:xfrm>
            <a:off x="364210" y="1025176"/>
            <a:ext cx="11591626" cy="5832824"/>
          </a:xfrm>
        </p:spPr>
        <p:txBody>
          <a:bodyPr>
            <a:normAutofit/>
          </a:bodyPr>
          <a:lstStyle/>
          <a:p>
            <a:pPr>
              <a:buFont typeface="Wingdings" pitchFamily="2" charset="2"/>
              <a:buChar char="ü"/>
            </a:pPr>
            <a:endParaRPr lang="es-ES" sz="2400" dirty="0" smtClean="0"/>
          </a:p>
          <a:p>
            <a:pPr>
              <a:buFont typeface="Wingdings" pitchFamily="2" charset="2"/>
              <a:buChar char="ü"/>
            </a:pPr>
            <a:endParaRPr lang="es-ES" sz="2400" dirty="0"/>
          </a:p>
          <a:p>
            <a:pPr>
              <a:buFont typeface="Wingdings" pitchFamily="2" charset="2"/>
              <a:buChar char="ü"/>
            </a:pPr>
            <a:r>
              <a:rPr lang="es-ES" sz="2400" dirty="0" smtClean="0"/>
              <a:t>A modo de conclusión podemos comentar  la importancia de la sospecha de DH y su confirmación diagnóstica radica en la asociación con otras patologías de origen </a:t>
            </a:r>
            <a:r>
              <a:rPr lang="es-ES" sz="2400" dirty="0" err="1" smtClean="0"/>
              <a:t>autoinmunitario</a:t>
            </a:r>
            <a:r>
              <a:rPr lang="es-ES" sz="2400" dirty="0" smtClean="0"/>
              <a:t> y la enteropatía presente en el 100% de los casos, lo que resalta la imprescindible instauración de una DLG para evitar la progresión al linfoma en estos pacientes.</a:t>
            </a:r>
          </a:p>
          <a:p>
            <a:pPr>
              <a:buFont typeface="Wingdings" pitchFamily="2" charset="2"/>
              <a:buChar char="ü"/>
            </a:pPr>
            <a:endParaRPr lang="es-ES" sz="2400" dirty="0" smtClean="0"/>
          </a:p>
          <a:p>
            <a:endParaRPr lang="es-ES" dirty="0"/>
          </a:p>
        </p:txBody>
      </p:sp>
      <p:sp>
        <p:nvSpPr>
          <p:cNvPr id="4" name="3 Marcador de número de diapositiva"/>
          <p:cNvSpPr>
            <a:spLocks noGrp="1"/>
          </p:cNvSpPr>
          <p:nvPr>
            <p:ph type="sldNum" sz="quarter" idx="12"/>
          </p:nvPr>
        </p:nvSpPr>
        <p:spPr/>
        <p:txBody>
          <a:bodyPr/>
          <a:lstStyle/>
          <a:p>
            <a:fld id="{5A1883B7-F96E-4789-86B0-AE8707B15CAF}" type="slidenum">
              <a:rPr lang="en-US" smtClean="0"/>
              <a:pPr/>
              <a:t>19</a:t>
            </a:fld>
            <a:endParaRPr lang="en-US" dirty="0"/>
          </a:p>
        </p:txBody>
      </p:sp>
      <p:sp>
        <p:nvSpPr>
          <p:cNvPr id="6" name="5 Rectángulo"/>
          <p:cNvSpPr/>
          <p:nvPr/>
        </p:nvSpPr>
        <p:spPr>
          <a:xfrm>
            <a:off x="72325" y="0"/>
            <a:ext cx="7126638" cy="246221"/>
          </a:xfrm>
          <a:prstGeom prst="rect">
            <a:avLst/>
          </a:prstGeom>
        </p:spPr>
        <p:txBody>
          <a:bodyPr wrap="square">
            <a:spAutoFit/>
          </a:bodyPr>
          <a:lstStyle/>
          <a:p>
            <a:pPr lvl="0" algn="just"/>
            <a:r>
              <a:rPr lang="es-AR" sz="1000" dirty="0">
                <a:solidFill>
                  <a:prstClr val="black"/>
                </a:solidFill>
                <a:latin typeface="Arial" panose="020B0604020202020204" pitchFamily="34" charset="0"/>
                <a:cs typeface="Arial" panose="020B0604020202020204" pitchFamily="34" charset="0"/>
              </a:rPr>
              <a:t>Sanjinés L, Martínez M, </a:t>
            </a:r>
            <a:r>
              <a:rPr lang="es-AR" sz="1000" dirty="0" err="1">
                <a:solidFill>
                  <a:prstClr val="black"/>
                </a:solidFill>
                <a:latin typeface="Arial" panose="020B0604020202020204" pitchFamily="34" charset="0"/>
                <a:cs typeface="Arial" panose="020B0604020202020204" pitchFamily="34" charset="0"/>
              </a:rPr>
              <a:t>Magliano</a:t>
            </a:r>
            <a:r>
              <a:rPr lang="es-AR" sz="1000" dirty="0">
                <a:solidFill>
                  <a:prstClr val="black"/>
                </a:solidFill>
                <a:latin typeface="Arial" panose="020B0604020202020204" pitchFamily="34" charset="0"/>
                <a:cs typeface="Arial" panose="020B0604020202020204" pitchFamily="34" charset="0"/>
              </a:rPr>
              <a:t> J. Dermatitis </a:t>
            </a:r>
            <a:r>
              <a:rPr lang="es-AR" sz="1000" dirty="0" err="1">
                <a:solidFill>
                  <a:prstClr val="black"/>
                </a:solidFill>
                <a:latin typeface="Arial" panose="020B0604020202020204" pitchFamily="34" charset="0"/>
                <a:cs typeface="Arial" panose="020B0604020202020204" pitchFamily="34" charset="0"/>
              </a:rPr>
              <a:t>herpetiforme</a:t>
            </a:r>
            <a:r>
              <a:rPr lang="es-AR" sz="1000" dirty="0">
                <a:solidFill>
                  <a:prstClr val="black"/>
                </a:solidFill>
                <a:latin typeface="Arial" panose="020B0604020202020204" pitchFamily="34" charset="0"/>
                <a:cs typeface="Arial" panose="020B0604020202020204" pitchFamily="34" charset="0"/>
              </a:rPr>
              <a:t> como carta de presentación de la enfermedad celíaca. </a:t>
            </a:r>
            <a:endParaRPr lang="es-ES_tradnl" sz="29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21078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5A1883B7-F96E-4789-86B0-AE8707B15CAF}" type="slidenum">
              <a:rPr lang="en-US" smtClean="0"/>
              <a:pPr/>
              <a:t>20</a:t>
            </a:fld>
            <a:endParaRPr lang="en-US"/>
          </a:p>
        </p:txBody>
      </p:sp>
      <p:sp>
        <p:nvSpPr>
          <p:cNvPr id="5" name="Rectángulo 4"/>
          <p:cNvSpPr/>
          <p:nvPr/>
        </p:nvSpPr>
        <p:spPr>
          <a:xfrm>
            <a:off x="2410691" y="2870352"/>
            <a:ext cx="7085835" cy="2215991"/>
          </a:xfrm>
          <a:prstGeom prst="rect">
            <a:avLst/>
          </a:prstGeom>
          <a:noFill/>
        </p:spPr>
        <p:txBody>
          <a:bodyPr wrap="square" lIns="91440" tIns="45720" rIns="91440" bIns="45720">
            <a:spAutoFit/>
          </a:bodyPr>
          <a:lstStyle/>
          <a:p>
            <a:pPr algn="ctr"/>
            <a:r>
              <a:rPr lang="es-ES" sz="60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MUCHAS GRACIAS</a:t>
            </a:r>
          </a:p>
          <a:p>
            <a:pPr algn="ctr"/>
            <a:endParaRPr lang="es-ES" sz="6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lvl="0" algn="ctr"/>
            <a:r>
              <a:rPr lang="es-AR" dirty="0" smtClean="0">
                <a:solidFill>
                  <a:prstClr val="black"/>
                </a:solidFill>
                <a:latin typeface="Arial" panose="020B0604020202020204" pitchFamily="34" charset="0"/>
                <a:cs typeface="Arial" panose="020B0604020202020204" pitchFamily="34" charset="0"/>
              </a:rPr>
              <a:t>Dr. Alejandro Romero</a:t>
            </a:r>
            <a:endParaRPr lang="es-ES" sz="60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6" name="5 Rectángulo"/>
          <p:cNvSpPr/>
          <p:nvPr/>
        </p:nvSpPr>
        <p:spPr>
          <a:xfrm>
            <a:off x="240223" y="511443"/>
            <a:ext cx="11812292" cy="3570208"/>
          </a:xfrm>
          <a:prstGeom prst="rect">
            <a:avLst/>
          </a:prstGeom>
        </p:spPr>
        <p:txBody>
          <a:bodyPr wrap="square">
            <a:spAutoFit/>
          </a:bodyPr>
          <a:lstStyle/>
          <a:p>
            <a:pPr algn="just"/>
            <a:endParaRPr lang="es-AR" b="1" dirty="0" smtClean="0">
              <a:latin typeface="Arial" panose="020B0604020202020204" pitchFamily="34" charset="0"/>
              <a:cs typeface="Arial" panose="020B0604020202020204" pitchFamily="34" charset="0"/>
            </a:endParaRPr>
          </a:p>
          <a:p>
            <a:pPr lvl="0" algn="just"/>
            <a:r>
              <a:rPr lang="es-AR" sz="2000" b="1" dirty="0">
                <a:solidFill>
                  <a:prstClr val="black"/>
                </a:solidFill>
                <a:latin typeface="Arial" panose="020B0604020202020204" pitchFamily="34" charset="0"/>
                <a:cs typeface="Arial" panose="020B0604020202020204" pitchFamily="34" charset="0"/>
              </a:rPr>
              <a:t>Sanjinés L, Martínez M, </a:t>
            </a:r>
            <a:r>
              <a:rPr lang="es-AR" sz="2000" b="1" dirty="0" err="1">
                <a:solidFill>
                  <a:prstClr val="black"/>
                </a:solidFill>
                <a:latin typeface="Arial" panose="020B0604020202020204" pitchFamily="34" charset="0"/>
                <a:cs typeface="Arial" panose="020B0604020202020204" pitchFamily="34" charset="0"/>
              </a:rPr>
              <a:t>Magliano</a:t>
            </a:r>
            <a:r>
              <a:rPr lang="es-AR" sz="2000" b="1" dirty="0">
                <a:solidFill>
                  <a:prstClr val="black"/>
                </a:solidFill>
                <a:latin typeface="Arial" panose="020B0604020202020204" pitchFamily="34" charset="0"/>
                <a:cs typeface="Arial" panose="020B0604020202020204" pitchFamily="34" charset="0"/>
              </a:rPr>
              <a:t> J. Dermatitis </a:t>
            </a:r>
            <a:r>
              <a:rPr lang="es-AR" sz="2000" b="1" dirty="0" err="1">
                <a:solidFill>
                  <a:prstClr val="black"/>
                </a:solidFill>
                <a:latin typeface="Arial" panose="020B0604020202020204" pitchFamily="34" charset="0"/>
                <a:cs typeface="Arial" panose="020B0604020202020204" pitchFamily="34" charset="0"/>
              </a:rPr>
              <a:t>herpetiforme</a:t>
            </a:r>
            <a:r>
              <a:rPr lang="es-AR" sz="2000" b="1" dirty="0">
                <a:solidFill>
                  <a:prstClr val="black"/>
                </a:solidFill>
                <a:latin typeface="Arial" panose="020B0604020202020204" pitchFamily="34" charset="0"/>
                <a:cs typeface="Arial" panose="020B0604020202020204" pitchFamily="34" charset="0"/>
              </a:rPr>
              <a:t> como carta de presentación de la enfermedad celíaca. </a:t>
            </a:r>
          </a:p>
          <a:p>
            <a:pPr lvl="0" algn="just"/>
            <a:r>
              <a:rPr lang="es-AR" sz="2000" b="1" dirty="0" err="1">
                <a:solidFill>
                  <a:prstClr val="black"/>
                </a:solidFill>
                <a:latin typeface="Arial" panose="020B0604020202020204" pitchFamily="34" charset="0"/>
                <a:cs typeface="Arial" panose="020B0604020202020204" pitchFamily="34" charset="0"/>
              </a:rPr>
              <a:t>Rev</a:t>
            </a:r>
            <a:r>
              <a:rPr lang="es-AR" sz="2000" b="1" dirty="0">
                <a:solidFill>
                  <a:prstClr val="black"/>
                </a:solidFill>
                <a:latin typeface="Arial" panose="020B0604020202020204" pitchFamily="34" charset="0"/>
                <a:cs typeface="Arial" panose="020B0604020202020204" pitchFamily="34" charset="0"/>
              </a:rPr>
              <a:t> </a:t>
            </a:r>
            <a:r>
              <a:rPr lang="es-AR" sz="2000" b="1" dirty="0" err="1">
                <a:solidFill>
                  <a:prstClr val="black"/>
                </a:solidFill>
                <a:latin typeface="Arial" panose="020B0604020202020204" pitchFamily="34" charset="0"/>
                <a:cs typeface="Arial" panose="020B0604020202020204" pitchFamily="34" charset="0"/>
              </a:rPr>
              <a:t>Urug</a:t>
            </a:r>
            <a:r>
              <a:rPr lang="es-AR" sz="2000" b="1" dirty="0">
                <a:solidFill>
                  <a:prstClr val="black"/>
                </a:solidFill>
                <a:latin typeface="Arial" panose="020B0604020202020204" pitchFamily="34" charset="0"/>
                <a:cs typeface="Arial" panose="020B0604020202020204" pitchFamily="34" charset="0"/>
              </a:rPr>
              <a:t> </a:t>
            </a:r>
            <a:r>
              <a:rPr lang="es-AR" sz="2000" b="1" dirty="0" err="1">
                <a:solidFill>
                  <a:prstClr val="black"/>
                </a:solidFill>
                <a:latin typeface="Arial" panose="020B0604020202020204" pitchFamily="34" charset="0"/>
                <a:cs typeface="Arial" panose="020B0604020202020204" pitchFamily="34" charset="0"/>
              </a:rPr>
              <a:t>Med</a:t>
            </a:r>
            <a:r>
              <a:rPr lang="es-AR" sz="2000" b="1" dirty="0">
                <a:solidFill>
                  <a:prstClr val="black"/>
                </a:solidFill>
                <a:latin typeface="Arial" panose="020B0604020202020204" pitchFamily="34" charset="0"/>
                <a:cs typeface="Arial" panose="020B0604020202020204" pitchFamily="34" charset="0"/>
              </a:rPr>
              <a:t> </a:t>
            </a:r>
            <a:r>
              <a:rPr lang="es-AR" sz="2000" b="1" dirty="0" err="1">
                <a:solidFill>
                  <a:prstClr val="black"/>
                </a:solidFill>
                <a:latin typeface="Arial" panose="020B0604020202020204" pitchFamily="34" charset="0"/>
                <a:cs typeface="Arial" panose="020B0604020202020204" pitchFamily="34" charset="0"/>
              </a:rPr>
              <a:t>Int</a:t>
            </a:r>
            <a:r>
              <a:rPr lang="es-AR" sz="2000" b="1" dirty="0">
                <a:solidFill>
                  <a:prstClr val="black"/>
                </a:solidFill>
                <a:latin typeface="Arial" panose="020B0604020202020204" pitchFamily="34" charset="0"/>
                <a:cs typeface="Arial" panose="020B0604020202020204" pitchFamily="34" charset="0"/>
              </a:rPr>
              <a:t> 2016; 1 (1): 5-11.</a:t>
            </a:r>
          </a:p>
          <a:p>
            <a:pPr lvl="0" algn="just"/>
            <a:r>
              <a:rPr lang="es-AR" sz="2000" b="1" dirty="0">
                <a:solidFill>
                  <a:prstClr val="black"/>
                </a:solidFill>
                <a:latin typeface="Arial" panose="020B0604020202020204" pitchFamily="34" charset="0"/>
                <a:cs typeface="Arial" panose="020B0604020202020204" pitchFamily="34" charset="0"/>
              </a:rPr>
              <a:t>http://www.scielo.edu.uy/pdf/rumi/v1n1/v1n1a03.pdf</a:t>
            </a:r>
          </a:p>
          <a:p>
            <a:pPr lvl="0" algn="just"/>
            <a:r>
              <a:rPr lang="es-AR" sz="2000" b="1" dirty="0">
                <a:solidFill>
                  <a:prstClr val="black"/>
                </a:solidFill>
                <a:latin typeface="Arial" panose="020B0604020202020204" pitchFamily="34" charset="0"/>
                <a:cs typeface="Arial" panose="020B0604020202020204" pitchFamily="34" charset="0"/>
              </a:rPr>
              <a:t>Consulta: 02/08/2022</a:t>
            </a:r>
          </a:p>
          <a:p>
            <a:pPr algn="just"/>
            <a:endParaRPr lang="es-AR" b="1" dirty="0" smtClean="0">
              <a:latin typeface="Arial" panose="020B0604020202020204" pitchFamily="34" charset="0"/>
              <a:cs typeface="Arial" panose="020B0604020202020204" pitchFamily="34" charset="0"/>
            </a:endParaRPr>
          </a:p>
          <a:p>
            <a:pPr algn="just"/>
            <a:endParaRPr lang="es-AR" b="1" dirty="0" smtClean="0">
              <a:latin typeface="Arial" panose="020B0604020202020204" pitchFamily="34" charset="0"/>
              <a:cs typeface="Arial" panose="020B0604020202020204" pitchFamily="34" charset="0"/>
            </a:endParaRPr>
          </a:p>
          <a:p>
            <a:pPr algn="just"/>
            <a:endParaRPr lang="es-AR" b="1" dirty="0" smtClean="0">
              <a:latin typeface="Arial" panose="020B0604020202020204" pitchFamily="34" charset="0"/>
              <a:cs typeface="Arial" panose="020B0604020202020204" pitchFamily="34" charset="0"/>
            </a:endParaRPr>
          </a:p>
          <a:p>
            <a:pPr algn="just"/>
            <a:endParaRPr lang="es-AR" b="1" dirty="0" smtClean="0">
              <a:latin typeface="Arial" panose="020B0604020202020204" pitchFamily="34" charset="0"/>
              <a:cs typeface="Arial" panose="020B0604020202020204" pitchFamily="34" charset="0"/>
            </a:endParaRPr>
          </a:p>
          <a:p>
            <a:pPr algn="just"/>
            <a:endParaRPr lang="es-AR" b="1" dirty="0" smtClean="0">
              <a:latin typeface="Arial" panose="020B0604020202020204" pitchFamily="34" charset="0"/>
              <a:cs typeface="Arial" panose="020B0604020202020204" pitchFamily="34" charset="0"/>
            </a:endParaRPr>
          </a:p>
          <a:p>
            <a:pPr algn="just"/>
            <a:endParaRPr lang="es-AR"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348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2031</TotalTime>
  <Words>1802</Words>
  <Application>Microsoft Office PowerPoint</Application>
  <PresentationFormat>Personalizado</PresentationFormat>
  <Paragraphs>203</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 CLÍNICO</vt:lpstr>
      <vt:lpstr>Presentación de PowerPoint</vt:lpstr>
      <vt:lpstr>Presentación de PowerPoint</vt:lpstr>
      <vt:lpstr>CASO ClÍNICO </vt:lpstr>
      <vt:lpstr>DISCUSIÓN</vt:lpstr>
      <vt:lpstr>DISCUSIÓN</vt:lpstr>
      <vt:lpstr>DISCUSIÓN</vt:lpstr>
      <vt:lpstr>DISCUSIÓN</vt:lpstr>
      <vt:lpstr>DISCUSIÓN</vt:lpstr>
      <vt:lpstr>DISCUSIÓN</vt:lpstr>
      <vt:lpstr>DISCUSIÓN</vt:lpstr>
      <vt:lpstr>DISCUSIÓN</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Lidia</cp:lastModifiedBy>
  <cp:revision>383</cp:revision>
  <cp:lastPrinted>2020-10-23T02:45:28Z</cp:lastPrinted>
  <dcterms:created xsi:type="dcterms:W3CDTF">2020-05-07T22:50:37Z</dcterms:created>
  <dcterms:modified xsi:type="dcterms:W3CDTF">2022-08-27T23:21:30Z</dcterms:modified>
</cp:coreProperties>
</file>